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58" r:id="rId10"/>
    <p:sldId id="265" r:id="rId11"/>
    <p:sldId id="266" r:id="rId12"/>
    <p:sldId id="267" r:id="rId13"/>
    <p:sldId id="268" r:id="rId14"/>
    <p:sldId id="269" r:id="rId15"/>
    <p:sldId id="274" r:id="rId16"/>
    <p:sldId id="271" r:id="rId17"/>
    <p:sldId id="272" r:id="rId18"/>
    <p:sldId id="279" r:id="rId19"/>
    <p:sldId id="275" r:id="rId20"/>
    <p:sldId id="277" r:id="rId21"/>
    <p:sldId id="276" r:id="rId22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380" autoAdjust="0"/>
  </p:normalViewPr>
  <p:slideViewPr>
    <p:cSldViewPr snapToGrid="0">
      <p:cViewPr varScale="1">
        <p:scale>
          <a:sx n="61" d="100"/>
          <a:sy n="61" d="100"/>
        </p:scale>
        <p:origin x="9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E5FFF-758B-4335-AD33-D22CF710B36B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A4F70CAA-B642-4D3C-8691-1B9E266F7C8D}">
      <dgm:prSet phldrT="[Texto]" custT="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  <dgm:t>
        <a:bodyPr/>
        <a:lstStyle/>
        <a:p>
          <a:r>
            <a:rPr lang="es-AR" sz="100" dirty="0">
              <a:solidFill>
                <a:schemeClr val="bg1"/>
              </a:solidFill>
            </a:rPr>
            <a:t>a</a:t>
          </a:r>
        </a:p>
      </dgm:t>
    </dgm:pt>
    <dgm:pt modelId="{08F23636-C4D4-45A0-810A-120DFE09546F}" type="parTrans" cxnId="{519AC0F7-2EA5-473A-A5E1-6E5F66230CDE}">
      <dgm:prSet/>
      <dgm:spPr/>
      <dgm:t>
        <a:bodyPr/>
        <a:lstStyle/>
        <a:p>
          <a:endParaRPr lang="es-AR"/>
        </a:p>
      </dgm:t>
    </dgm:pt>
    <dgm:pt modelId="{4E0362E8-6640-491B-87EF-2E955AA6C6E3}" type="sibTrans" cxnId="{519AC0F7-2EA5-473A-A5E1-6E5F66230CDE}">
      <dgm:prSet/>
      <dgm:spPr/>
      <dgm:t>
        <a:bodyPr/>
        <a:lstStyle/>
        <a:p>
          <a:endParaRPr lang="es-AR"/>
        </a:p>
      </dgm:t>
    </dgm:pt>
    <dgm:pt modelId="{ED56720C-6FFA-4354-9F9A-A940366BB63A}">
      <dgm:prSet phldrT="[Texto]" custT="1"/>
      <dgm:spPr/>
      <dgm:t>
        <a:bodyPr/>
        <a:lstStyle/>
        <a:p>
          <a:pPr algn="just"/>
          <a:r>
            <a:rPr lang="es-ES" sz="2000" dirty="0"/>
            <a:t>AMENAZAS:</a:t>
          </a:r>
        </a:p>
        <a:p>
          <a:pPr algn="just"/>
          <a:r>
            <a:rPr lang="es-ES" sz="2000" dirty="0"/>
            <a:t>. Transporte en camión ya establecido.</a:t>
          </a:r>
        </a:p>
        <a:p>
          <a:pPr algn="just"/>
          <a:r>
            <a:rPr lang="es-AR" sz="2000" dirty="0"/>
            <a:t>. Alta dependencia en actividad petrolera.</a:t>
          </a:r>
        </a:p>
        <a:p>
          <a:pPr algn="just"/>
          <a:r>
            <a:rPr lang="es-AR" sz="2000" dirty="0"/>
            <a:t>. Bajo flujo de carga descendente en primera etapa.</a:t>
          </a:r>
        </a:p>
      </dgm:t>
    </dgm:pt>
    <dgm:pt modelId="{FA6BCD1E-2A34-404E-A593-9DF0743D2BC2}" type="parTrans" cxnId="{6D3E9DFB-0E1F-4117-B7D9-0B298CEF46E5}">
      <dgm:prSet/>
      <dgm:spPr/>
      <dgm:t>
        <a:bodyPr/>
        <a:lstStyle/>
        <a:p>
          <a:endParaRPr lang="es-AR"/>
        </a:p>
      </dgm:t>
    </dgm:pt>
    <dgm:pt modelId="{A6053F3B-275D-4B50-9FF2-C6D31B404754}" type="sibTrans" cxnId="{6D3E9DFB-0E1F-4117-B7D9-0B298CEF46E5}">
      <dgm:prSet/>
      <dgm:spPr/>
      <dgm:t>
        <a:bodyPr/>
        <a:lstStyle/>
        <a:p>
          <a:endParaRPr lang="es-AR"/>
        </a:p>
      </dgm:t>
    </dgm:pt>
    <dgm:pt modelId="{A42A487E-310B-446E-A596-D1437D3CF14A}">
      <dgm:prSet phldrT="[Texto]" custT="1"/>
      <dgm:spPr/>
      <dgm:t>
        <a:bodyPr/>
        <a:lstStyle/>
        <a:p>
          <a:pPr algn="just">
            <a:lnSpc>
              <a:spcPct val="90000"/>
            </a:lnSpc>
          </a:pPr>
          <a:r>
            <a:rPr lang="es-ES" sz="2000" dirty="0"/>
            <a:t>FORTALEZAS:</a:t>
          </a:r>
        </a:p>
        <a:p>
          <a:pPr algn="just">
            <a:lnSpc>
              <a:spcPct val="100000"/>
            </a:lnSpc>
          </a:pPr>
          <a:r>
            <a:rPr lang="es-AR" sz="2000" dirty="0"/>
            <a:t>. Mínimas interferencias (PAN vehiculares y peatonales).</a:t>
          </a:r>
        </a:p>
        <a:p>
          <a:pPr algn="just">
            <a:lnSpc>
              <a:spcPct val="90000"/>
            </a:lnSpc>
          </a:pPr>
          <a:r>
            <a:rPr lang="es-AR" sz="2000" dirty="0"/>
            <a:t>.Mínimo impacto ambiental sobre zonas de producción frutihortícolas.</a:t>
          </a:r>
        </a:p>
        <a:p>
          <a:pPr algn="just">
            <a:lnSpc>
              <a:spcPct val="90000"/>
            </a:lnSpc>
          </a:pPr>
          <a:r>
            <a:rPr lang="es-AR" sz="2000" dirty="0"/>
            <a:t>.Catastro mayormente apto para instauración de la nueva traza.</a:t>
          </a:r>
        </a:p>
      </dgm:t>
    </dgm:pt>
    <dgm:pt modelId="{B53EB970-ADB4-4FDD-A605-8DFE1CB7DB46}" type="parTrans" cxnId="{5204B39E-F18E-43E0-B53B-CAF9723AB1C0}">
      <dgm:prSet/>
      <dgm:spPr/>
      <dgm:t>
        <a:bodyPr/>
        <a:lstStyle/>
        <a:p>
          <a:endParaRPr lang="es-AR"/>
        </a:p>
      </dgm:t>
    </dgm:pt>
    <dgm:pt modelId="{77A393E5-EFBC-4A5D-82DA-B980EC378353}" type="sibTrans" cxnId="{5204B39E-F18E-43E0-B53B-CAF9723AB1C0}">
      <dgm:prSet/>
      <dgm:spPr/>
      <dgm:t>
        <a:bodyPr/>
        <a:lstStyle/>
        <a:p>
          <a:endParaRPr lang="es-AR"/>
        </a:p>
      </dgm:t>
    </dgm:pt>
    <dgm:pt modelId="{5F2A545C-58C7-42A8-9FFE-33D4F890293E}">
      <dgm:prSet phldrT="[Texto]" custT="1"/>
      <dgm:spPr/>
      <dgm:t>
        <a:bodyPr/>
        <a:lstStyle/>
        <a:p>
          <a:pPr algn="just"/>
          <a:r>
            <a:rPr lang="es-ES" sz="2000" dirty="0"/>
            <a:t>DEBILIDADES:</a:t>
          </a:r>
        </a:p>
        <a:p>
          <a:pPr algn="just"/>
          <a:r>
            <a:rPr lang="es-ES" sz="2000" dirty="0"/>
            <a:t>. Toda la traza nueva.</a:t>
          </a:r>
        </a:p>
        <a:p>
          <a:pPr algn="just"/>
          <a:r>
            <a:rPr lang="es-ES" sz="2000" dirty="0"/>
            <a:t>. Necesidad de playa de maniobra.</a:t>
          </a:r>
        </a:p>
        <a:p>
          <a:pPr algn="just"/>
          <a:r>
            <a:rPr lang="es-ES" sz="2000" dirty="0"/>
            <a:t>. Mayor recorrido desde/hacia Bahía Blanca.</a:t>
          </a:r>
          <a:endParaRPr lang="es-AR" sz="2000" dirty="0"/>
        </a:p>
      </dgm:t>
    </dgm:pt>
    <dgm:pt modelId="{68FE2857-6C34-4334-8335-4D4B794DDBD9}" type="parTrans" cxnId="{1D5389C8-3E41-4F97-AB44-32087CD75452}">
      <dgm:prSet/>
      <dgm:spPr/>
      <dgm:t>
        <a:bodyPr/>
        <a:lstStyle/>
        <a:p>
          <a:endParaRPr lang="es-AR"/>
        </a:p>
      </dgm:t>
    </dgm:pt>
    <dgm:pt modelId="{4078E380-7BC9-44D2-9813-26D6E5965EB4}" type="sibTrans" cxnId="{1D5389C8-3E41-4F97-AB44-32087CD75452}">
      <dgm:prSet/>
      <dgm:spPr/>
      <dgm:t>
        <a:bodyPr/>
        <a:lstStyle/>
        <a:p>
          <a:endParaRPr lang="es-AR"/>
        </a:p>
      </dgm:t>
    </dgm:pt>
    <dgm:pt modelId="{05844ECD-041D-4EB5-AC04-9410DB2E9528}">
      <dgm:prSet phldrT="[Texto]"/>
      <dgm:spPr/>
      <dgm:t>
        <a:bodyPr/>
        <a:lstStyle/>
        <a:p>
          <a:pPr algn="just"/>
          <a:r>
            <a:rPr lang="es-ES" dirty="0"/>
            <a:t>OPORTUNIDADES:</a:t>
          </a:r>
        </a:p>
        <a:p>
          <a:pPr algn="just"/>
          <a:r>
            <a:rPr lang="es-ES" dirty="0"/>
            <a:t>. Al ser equidistante de los puertos extremos, optimiza las distancias de viajes en ambos sentidos.</a:t>
          </a:r>
        </a:p>
        <a:p>
          <a:pPr algn="just"/>
          <a:r>
            <a:rPr lang="es-AR" dirty="0"/>
            <a:t>. Por su ubicación fuera del ejido urbano se puede saturar más el tráfico sin afectación al entorno.</a:t>
          </a:r>
        </a:p>
      </dgm:t>
    </dgm:pt>
    <dgm:pt modelId="{ED3809AE-E5EC-48D8-A88D-903EA00C99CF}" type="parTrans" cxnId="{9D8F1930-C4AA-473D-A344-4451DEEEABAF}">
      <dgm:prSet/>
      <dgm:spPr/>
      <dgm:t>
        <a:bodyPr/>
        <a:lstStyle/>
        <a:p>
          <a:endParaRPr lang="es-AR"/>
        </a:p>
      </dgm:t>
    </dgm:pt>
    <dgm:pt modelId="{3C01113D-B08A-4700-8807-680D2DB285FA}" type="sibTrans" cxnId="{9D8F1930-C4AA-473D-A344-4451DEEEABAF}">
      <dgm:prSet/>
      <dgm:spPr/>
      <dgm:t>
        <a:bodyPr/>
        <a:lstStyle/>
        <a:p>
          <a:endParaRPr lang="es-AR"/>
        </a:p>
      </dgm:t>
    </dgm:pt>
    <dgm:pt modelId="{93D5F968-418E-4B0F-95E3-51939E9E9848}" type="pres">
      <dgm:prSet presAssocID="{F78E5FFF-758B-4335-AD33-D22CF710B36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390BC1-89F8-416B-AB22-7E18EF5B5095}" type="pres">
      <dgm:prSet presAssocID="{F78E5FFF-758B-4335-AD33-D22CF710B36B}" presName="matrix" presStyleCnt="0"/>
      <dgm:spPr/>
    </dgm:pt>
    <dgm:pt modelId="{C7F385CF-A1BB-4476-9698-35EFF7C627D6}" type="pres">
      <dgm:prSet presAssocID="{F78E5FFF-758B-4335-AD33-D22CF710B36B}" presName="tile1" presStyleLbl="node1" presStyleIdx="0" presStyleCnt="4" custScaleX="104946" custLinFactNeighborX="2278"/>
      <dgm:spPr/>
    </dgm:pt>
    <dgm:pt modelId="{61356B60-AC04-4D95-BBFE-BB40DC3A6F45}" type="pres">
      <dgm:prSet presAssocID="{F78E5FFF-758B-4335-AD33-D22CF710B36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E1E188D-0644-46CC-9556-74EC569A50EE}" type="pres">
      <dgm:prSet presAssocID="{F78E5FFF-758B-4335-AD33-D22CF710B36B}" presName="tile2" presStyleLbl="node1" presStyleIdx="1" presStyleCnt="4" custScaleX="100960" custLinFactNeighborX="10148" custLinFactNeighborY="0"/>
      <dgm:spPr/>
    </dgm:pt>
    <dgm:pt modelId="{A2C54944-6589-43B2-B210-DB34355BC77D}" type="pres">
      <dgm:prSet presAssocID="{F78E5FFF-758B-4335-AD33-D22CF710B36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CB980AA-36F7-4EB9-8FEB-EA7CDCA644E3}" type="pres">
      <dgm:prSet presAssocID="{F78E5FFF-758B-4335-AD33-D22CF710B36B}" presName="tile3" presStyleLbl="node1" presStyleIdx="2" presStyleCnt="4" custScaleX="103401" custLinFactNeighborX="1327"/>
      <dgm:spPr/>
    </dgm:pt>
    <dgm:pt modelId="{460C95A3-08B1-49E1-980D-19952210A96E}" type="pres">
      <dgm:prSet presAssocID="{F78E5FFF-758B-4335-AD33-D22CF710B36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F2A52F7-7750-461C-A0DB-19F2FE90673C}" type="pres">
      <dgm:prSet presAssocID="{F78E5FFF-758B-4335-AD33-D22CF710B36B}" presName="tile4" presStyleLbl="node1" presStyleIdx="3" presStyleCnt="4" custScaleX="100901"/>
      <dgm:spPr/>
    </dgm:pt>
    <dgm:pt modelId="{1CAF1D2A-D503-48F2-849B-43E709697480}" type="pres">
      <dgm:prSet presAssocID="{F78E5FFF-758B-4335-AD33-D22CF710B36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F5E5630-A205-4788-BEDB-5253E91B6AD6}" type="pres">
      <dgm:prSet presAssocID="{F78E5FFF-758B-4335-AD33-D22CF710B36B}" presName="centerTile" presStyleLbl="fgShp" presStyleIdx="0" presStyleCnt="1" custScaleX="74005" custLinFactNeighborX="1128" custLinFactNeighborY="5534">
        <dgm:presLayoutVars>
          <dgm:chMax val="0"/>
          <dgm:chPref val="0"/>
        </dgm:presLayoutVars>
      </dgm:prSet>
      <dgm:spPr/>
    </dgm:pt>
  </dgm:ptLst>
  <dgm:cxnLst>
    <dgm:cxn modelId="{C584E803-F175-4A65-A6BA-BDBD78A8F44F}" type="presOf" srcId="{A42A487E-310B-446E-A596-D1437D3CF14A}" destId="{A2C54944-6589-43B2-B210-DB34355BC77D}" srcOrd="1" destOrd="0" presId="urn:microsoft.com/office/officeart/2005/8/layout/matrix1"/>
    <dgm:cxn modelId="{030DEE28-8D65-40BA-ABDB-23C9F4CE1534}" type="presOf" srcId="{05844ECD-041D-4EB5-AC04-9410DB2E9528}" destId="{EF2A52F7-7750-461C-A0DB-19F2FE90673C}" srcOrd="0" destOrd="0" presId="urn:microsoft.com/office/officeart/2005/8/layout/matrix1"/>
    <dgm:cxn modelId="{9D8F1930-C4AA-473D-A344-4451DEEEABAF}" srcId="{A4F70CAA-B642-4D3C-8691-1B9E266F7C8D}" destId="{05844ECD-041D-4EB5-AC04-9410DB2E9528}" srcOrd="3" destOrd="0" parTransId="{ED3809AE-E5EC-48D8-A88D-903EA00C99CF}" sibTransId="{3C01113D-B08A-4700-8807-680D2DB285FA}"/>
    <dgm:cxn modelId="{B70DE233-50D5-43D3-9B20-7C7EA387D615}" type="presOf" srcId="{5F2A545C-58C7-42A8-9FFE-33D4F890293E}" destId="{460C95A3-08B1-49E1-980D-19952210A96E}" srcOrd="1" destOrd="0" presId="urn:microsoft.com/office/officeart/2005/8/layout/matrix1"/>
    <dgm:cxn modelId="{3AE5C23E-365E-425A-8F99-8F0AE85ED9BC}" type="presOf" srcId="{A42A487E-310B-446E-A596-D1437D3CF14A}" destId="{BE1E188D-0644-46CC-9556-74EC569A50EE}" srcOrd="0" destOrd="0" presId="urn:microsoft.com/office/officeart/2005/8/layout/matrix1"/>
    <dgm:cxn modelId="{8598AA5F-F82B-4BDD-9213-A60B92FD94FD}" type="presOf" srcId="{5F2A545C-58C7-42A8-9FFE-33D4F890293E}" destId="{1CB980AA-36F7-4EB9-8FEB-EA7CDCA644E3}" srcOrd="0" destOrd="0" presId="urn:microsoft.com/office/officeart/2005/8/layout/matrix1"/>
    <dgm:cxn modelId="{10ADB842-A836-4B28-ADCB-8B91F8294057}" type="presOf" srcId="{F78E5FFF-758B-4335-AD33-D22CF710B36B}" destId="{93D5F968-418E-4B0F-95E3-51939E9E9848}" srcOrd="0" destOrd="0" presId="urn:microsoft.com/office/officeart/2005/8/layout/matrix1"/>
    <dgm:cxn modelId="{D572566F-F208-4CB7-9E54-CCD08C11DD83}" type="presOf" srcId="{ED56720C-6FFA-4354-9F9A-A940366BB63A}" destId="{C7F385CF-A1BB-4476-9698-35EFF7C627D6}" srcOrd="0" destOrd="0" presId="urn:microsoft.com/office/officeart/2005/8/layout/matrix1"/>
    <dgm:cxn modelId="{D7C38D79-2D46-4F0F-BE04-B7BE7556B093}" type="presOf" srcId="{A4F70CAA-B642-4D3C-8691-1B9E266F7C8D}" destId="{BF5E5630-A205-4788-BEDB-5253E91B6AD6}" srcOrd="0" destOrd="0" presId="urn:microsoft.com/office/officeart/2005/8/layout/matrix1"/>
    <dgm:cxn modelId="{5204B39E-F18E-43E0-B53B-CAF9723AB1C0}" srcId="{A4F70CAA-B642-4D3C-8691-1B9E266F7C8D}" destId="{A42A487E-310B-446E-A596-D1437D3CF14A}" srcOrd="1" destOrd="0" parTransId="{B53EB970-ADB4-4FDD-A605-8DFE1CB7DB46}" sibTransId="{77A393E5-EFBC-4A5D-82DA-B980EC378353}"/>
    <dgm:cxn modelId="{679EDFA7-B39A-48BA-867B-DC57E15E20B7}" type="presOf" srcId="{ED56720C-6FFA-4354-9F9A-A940366BB63A}" destId="{61356B60-AC04-4D95-BBFE-BB40DC3A6F45}" srcOrd="1" destOrd="0" presId="urn:microsoft.com/office/officeart/2005/8/layout/matrix1"/>
    <dgm:cxn modelId="{8524F1B0-9D86-448D-9693-B1C981E099EC}" type="presOf" srcId="{05844ECD-041D-4EB5-AC04-9410DB2E9528}" destId="{1CAF1D2A-D503-48F2-849B-43E709697480}" srcOrd="1" destOrd="0" presId="urn:microsoft.com/office/officeart/2005/8/layout/matrix1"/>
    <dgm:cxn modelId="{1D5389C8-3E41-4F97-AB44-32087CD75452}" srcId="{A4F70CAA-B642-4D3C-8691-1B9E266F7C8D}" destId="{5F2A545C-58C7-42A8-9FFE-33D4F890293E}" srcOrd="2" destOrd="0" parTransId="{68FE2857-6C34-4334-8335-4D4B794DDBD9}" sibTransId="{4078E380-7BC9-44D2-9813-26D6E5965EB4}"/>
    <dgm:cxn modelId="{519AC0F7-2EA5-473A-A5E1-6E5F66230CDE}" srcId="{F78E5FFF-758B-4335-AD33-D22CF710B36B}" destId="{A4F70CAA-B642-4D3C-8691-1B9E266F7C8D}" srcOrd="0" destOrd="0" parTransId="{08F23636-C4D4-45A0-810A-120DFE09546F}" sibTransId="{4E0362E8-6640-491B-87EF-2E955AA6C6E3}"/>
    <dgm:cxn modelId="{6D3E9DFB-0E1F-4117-B7D9-0B298CEF46E5}" srcId="{A4F70CAA-B642-4D3C-8691-1B9E266F7C8D}" destId="{ED56720C-6FFA-4354-9F9A-A940366BB63A}" srcOrd="0" destOrd="0" parTransId="{FA6BCD1E-2A34-404E-A593-9DF0743D2BC2}" sibTransId="{A6053F3B-275D-4B50-9FF2-C6D31B404754}"/>
    <dgm:cxn modelId="{C52CD8E9-B34A-480A-8767-818552EFAE1B}" type="presParOf" srcId="{93D5F968-418E-4B0F-95E3-51939E9E9848}" destId="{77390BC1-89F8-416B-AB22-7E18EF5B5095}" srcOrd="0" destOrd="0" presId="urn:microsoft.com/office/officeart/2005/8/layout/matrix1"/>
    <dgm:cxn modelId="{2D9E6CAF-3E14-4AAA-A755-3B075E9E2A3F}" type="presParOf" srcId="{77390BC1-89F8-416B-AB22-7E18EF5B5095}" destId="{C7F385CF-A1BB-4476-9698-35EFF7C627D6}" srcOrd="0" destOrd="0" presId="urn:microsoft.com/office/officeart/2005/8/layout/matrix1"/>
    <dgm:cxn modelId="{6A59A483-01C5-48A9-A458-70CEEEFB7478}" type="presParOf" srcId="{77390BC1-89F8-416B-AB22-7E18EF5B5095}" destId="{61356B60-AC04-4D95-BBFE-BB40DC3A6F45}" srcOrd="1" destOrd="0" presId="urn:microsoft.com/office/officeart/2005/8/layout/matrix1"/>
    <dgm:cxn modelId="{57FE0628-E19E-4933-A9D9-3806B5EC199C}" type="presParOf" srcId="{77390BC1-89F8-416B-AB22-7E18EF5B5095}" destId="{BE1E188D-0644-46CC-9556-74EC569A50EE}" srcOrd="2" destOrd="0" presId="urn:microsoft.com/office/officeart/2005/8/layout/matrix1"/>
    <dgm:cxn modelId="{5A1BE936-2788-4825-A983-2CDC2111BC32}" type="presParOf" srcId="{77390BC1-89F8-416B-AB22-7E18EF5B5095}" destId="{A2C54944-6589-43B2-B210-DB34355BC77D}" srcOrd="3" destOrd="0" presId="urn:microsoft.com/office/officeart/2005/8/layout/matrix1"/>
    <dgm:cxn modelId="{D8ACC4A4-A6AF-435D-8571-FA72924B5B49}" type="presParOf" srcId="{77390BC1-89F8-416B-AB22-7E18EF5B5095}" destId="{1CB980AA-36F7-4EB9-8FEB-EA7CDCA644E3}" srcOrd="4" destOrd="0" presId="urn:microsoft.com/office/officeart/2005/8/layout/matrix1"/>
    <dgm:cxn modelId="{650585C7-3417-4B02-9D45-5D3D8D4E037F}" type="presParOf" srcId="{77390BC1-89F8-416B-AB22-7E18EF5B5095}" destId="{460C95A3-08B1-49E1-980D-19952210A96E}" srcOrd="5" destOrd="0" presId="urn:microsoft.com/office/officeart/2005/8/layout/matrix1"/>
    <dgm:cxn modelId="{A0345978-1A40-4FB2-8256-999C3177CCFD}" type="presParOf" srcId="{77390BC1-89F8-416B-AB22-7E18EF5B5095}" destId="{EF2A52F7-7750-461C-A0DB-19F2FE90673C}" srcOrd="6" destOrd="0" presId="urn:microsoft.com/office/officeart/2005/8/layout/matrix1"/>
    <dgm:cxn modelId="{D3BFD081-35E6-4154-842B-A3611E528ED2}" type="presParOf" srcId="{77390BC1-89F8-416B-AB22-7E18EF5B5095}" destId="{1CAF1D2A-D503-48F2-849B-43E709697480}" srcOrd="7" destOrd="0" presId="urn:microsoft.com/office/officeart/2005/8/layout/matrix1"/>
    <dgm:cxn modelId="{400CC4CC-13C8-481D-919F-7EEF29127102}" type="presParOf" srcId="{93D5F968-418E-4B0F-95E3-51939E9E9848}" destId="{BF5E5630-A205-4788-BEDB-5253E91B6AD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385CF-A1BB-4476-9698-35EFF7C627D6}">
      <dsp:nvSpPr>
        <dsp:cNvPr id="0" name=""/>
        <dsp:cNvSpPr/>
      </dsp:nvSpPr>
      <dsp:spPr>
        <a:xfrm rot="16200000">
          <a:off x="270293" y="-240432"/>
          <a:ext cx="3429000" cy="3909865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AMENAZAS: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. Transporte en camión ya establecido.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. Alta dependencia en actividad petrolera.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. Bajo flujo de carga descendente en primera etapa.</a:t>
          </a:r>
        </a:p>
      </dsp:txBody>
      <dsp:txXfrm rot="5400000">
        <a:off x="29861" y="0"/>
        <a:ext cx="3909865" cy="2571750"/>
      </dsp:txXfrm>
    </dsp:sp>
    <dsp:sp modelId="{BE1E188D-0644-46CC-9556-74EC569A50EE}">
      <dsp:nvSpPr>
        <dsp:cNvPr id="0" name=""/>
        <dsp:cNvSpPr/>
      </dsp:nvSpPr>
      <dsp:spPr>
        <a:xfrm>
          <a:off x="3744840" y="0"/>
          <a:ext cx="3761363" cy="34290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FORTALEZAS:</a:t>
          </a:r>
        </a:p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. Mínimas interferencias (PAN vehiculares y peatonales).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.Mínimo impacto ambiental sobre zonas de producción frutihortícolas.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000" kern="1200" dirty="0"/>
            <a:t>.Catastro mayormente apto para instauración de la nueva traza.</a:t>
          </a:r>
        </a:p>
      </dsp:txBody>
      <dsp:txXfrm>
        <a:off x="3744840" y="0"/>
        <a:ext cx="3761363" cy="2571750"/>
      </dsp:txXfrm>
    </dsp:sp>
    <dsp:sp modelId="{1CB980AA-36F7-4EB9-8FEB-EA7CDCA644E3}">
      <dsp:nvSpPr>
        <dsp:cNvPr id="0" name=""/>
        <dsp:cNvSpPr/>
      </dsp:nvSpPr>
      <dsp:spPr>
        <a:xfrm rot="10800000">
          <a:off x="23210" y="3429000"/>
          <a:ext cx="3852305" cy="34290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DEBILIDADES: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. Toda la traza nueva.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. Necesidad de playa de maniobra.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. Mayor recorrido desde/hacia Bahía Blanca.</a:t>
          </a:r>
          <a:endParaRPr lang="es-AR" sz="2000" kern="1200" dirty="0"/>
        </a:p>
      </dsp:txBody>
      <dsp:txXfrm rot="10800000">
        <a:off x="23210" y="4286249"/>
        <a:ext cx="3852305" cy="2571750"/>
      </dsp:txXfrm>
    </dsp:sp>
    <dsp:sp modelId="{EF2A52F7-7750-461C-A0DB-19F2FE90673C}">
      <dsp:nvSpPr>
        <dsp:cNvPr id="0" name=""/>
        <dsp:cNvSpPr/>
      </dsp:nvSpPr>
      <dsp:spPr>
        <a:xfrm rot="5400000">
          <a:off x="3911021" y="3263917"/>
          <a:ext cx="3429000" cy="3759165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OPORTUNIDADES: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. Al ser equidistante de los puertos extremos, optimiza las distancias de viajes en ambos sentidos.</a:t>
          </a:r>
        </a:p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900" kern="1200" dirty="0"/>
            <a:t>. Por su ubicación fuera del ejido urbano se puede saturar más el tráfico sin afectación al entorno.</a:t>
          </a:r>
        </a:p>
      </dsp:txBody>
      <dsp:txXfrm rot="-5400000">
        <a:off x="3745939" y="4286249"/>
        <a:ext cx="3759165" cy="2571750"/>
      </dsp:txXfrm>
    </dsp:sp>
    <dsp:sp modelId="{BF5E5630-A205-4788-BEDB-5253E91B6AD6}">
      <dsp:nvSpPr>
        <dsp:cNvPr id="0" name=""/>
        <dsp:cNvSpPr/>
      </dsp:nvSpPr>
      <dsp:spPr>
        <a:xfrm>
          <a:off x="2923673" y="2666630"/>
          <a:ext cx="1654277" cy="1714500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marL="0" lvl="0" indent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" kern="1200" dirty="0">
              <a:solidFill>
                <a:schemeClr val="bg1"/>
              </a:solidFill>
            </a:rPr>
            <a:t>a</a:t>
          </a:r>
        </a:p>
      </dsp:txBody>
      <dsp:txXfrm>
        <a:off x="3004428" y="2747385"/>
        <a:ext cx="1492767" cy="1552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58B47-982A-42FF-A20D-79856376E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4518E7-141A-4AC9-B1A1-85D012E5C1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680F6D-570C-4881-8F92-5F12E9A47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DC7A3D-AFC8-43BC-A6E7-A72FD8F3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2D1D2E-FBA4-4618-A96E-FF144517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0181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072E5-7260-4074-9815-4704C1A5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B3CDED-AC44-4813-B48D-EB36AF518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C6D447-1A33-4E19-A683-A2BFDD824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FC7A57-86D8-4436-9E56-CB7EBEA8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D93258-B521-4415-B857-7EE6520D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045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2D025D-BEF1-44ED-8ACD-E648937F0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2F3CC1-E83F-4DE4-B270-ED31F8F43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6DB0BB-11F3-422D-84B9-9D3A4EC46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B7B131-C5D7-401D-A444-C122F7BD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6DAD5-5E16-4466-99A3-67D33801B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299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C536D-D0CA-44CD-8134-89B1BD92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C4D7F4-AFFC-404C-8EA0-9BCF6D9D4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501AF7-01B4-4409-BA74-E635BE5FF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71919E-1A8F-40AE-BE2A-1EF9454C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01AFB-F4C1-4081-88CE-7FCC09F7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7349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92C3DA-4926-485A-9EAA-ED19E9A2B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638184-8637-423C-83DE-549153CFC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CFFD4D-CB87-4D53-80B7-75955B9B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414FEB-760B-495D-A70B-266A80A07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76812A-823A-4C31-9EB8-5C130715D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8019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F57A6-9B4E-439D-B316-24B4754BE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A58709-0611-43D5-B513-049F1EE3B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4ACA29-FF75-4A76-8C79-8E8338A6A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A3EA41-83EF-46C1-B81A-1B3F755A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D58A5E-FB56-484B-B897-48344AD17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401DE2-8EF1-4A10-BACF-15A466D4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952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3FB674-8BEE-4A6E-AB86-E2527157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AA25F7-D58B-46E1-A6C7-579751555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5EB313-A5CC-47FB-9AE3-F0067AF54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C165B4-D368-4DB7-934B-8C681389E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C1367A1-00A2-41F4-B828-644D6F8CB6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7D099D-CAAD-4AF0-885D-DCFCDD878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68EBFB-EF9A-4A9E-B56C-5267E4BEA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B92955-F2EF-43D0-B169-96D76302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164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3136D-9F18-45D6-BA5E-1BAF99C16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1154221-0745-42E3-8115-B8E7BC94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E19CDD4-EAC0-4B9F-9DCD-2947AAAB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5AFD69-7BAC-4C06-9830-1FFD9EAE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211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2E79D4F-A883-40AE-BC29-6D70DAED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CF016EA-EED0-4606-B5CA-E645A1888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C53E8B-FD11-4783-AAAD-11343268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103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2AA31-CA80-47A5-A9D2-4163C6F2A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5DA93E-5735-41FC-B9B3-94322DD9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77D12B-F66F-4363-8BCE-E69A8159B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872E86-8A78-464B-A0B2-B23C84AE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53AD70-A087-40D9-BC93-2A75A237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EA994A-26C1-4559-B0D4-4714068B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522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C7F8E-1D04-464D-B5A2-D267974C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D98E82-6185-4CEB-AE93-12334A4BD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7AA8D49-AA95-4A3D-ABCB-E56C205B0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F794FF-A3E9-4970-93E8-AA9A1E4A3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D346AC-C53B-409E-BD1D-D5656587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A4F0ED-518C-42DB-9FCF-7975BD11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252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EEAB96D-4827-434A-8032-3878A445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336B6C-2AA3-4D0A-8C5B-CCF5516CB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0D60A5-B97C-4EEB-AB50-528B9AA7F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85278-BFDF-45A0-82A5-7C0905131666}" type="datetimeFigureOut">
              <a:rPr lang="es-AR" smtClean="0"/>
              <a:t>17/11/2020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10F76A-FF79-406A-800E-39734F0C8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5E6A9-BB31-4700-A959-E5329DEEF3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FC5AE-B134-4404-ABCF-7A91F871660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792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7DD07BD8-366E-44EF-BC30-9629CC527C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045" y="2746859"/>
            <a:ext cx="3789988" cy="1241221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B8B8498-A488-40AF-99EB-F622ED9AD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8896786" cy="6858478"/>
          </a:xfrm>
          <a:custGeom>
            <a:avLst/>
            <a:gdLst>
              <a:gd name="connsiteX0" fmla="*/ 1472231 w 8896786"/>
              <a:gd name="connsiteY0" fmla="*/ 6858478 h 6858478"/>
              <a:gd name="connsiteX1" fmla="*/ 8896786 w 8896786"/>
              <a:gd name="connsiteY1" fmla="*/ 6858478 h 6858478"/>
              <a:gd name="connsiteX2" fmla="*/ 5720411 w 8896786"/>
              <a:gd name="connsiteY2" fmla="*/ 0 h 6858478"/>
              <a:gd name="connsiteX3" fmla="*/ 5714834 w 8896786"/>
              <a:gd name="connsiteY3" fmla="*/ 0 h 6858478"/>
              <a:gd name="connsiteX4" fmla="*/ 4648606 w 8896786"/>
              <a:gd name="connsiteY4" fmla="*/ 0 h 6858478"/>
              <a:gd name="connsiteX5" fmla="*/ 0 w 8896786"/>
              <a:gd name="connsiteY5" fmla="*/ 0 h 6858478"/>
              <a:gd name="connsiteX6" fmla="*/ 0 w 8896786"/>
              <a:gd name="connsiteY6" fmla="*/ 6857915 h 6858478"/>
              <a:gd name="connsiteX7" fmla="*/ 1472491 w 8896786"/>
              <a:gd name="connsiteY7" fmla="*/ 6857915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896786" h="6858478">
                <a:moveTo>
                  <a:pt x="1472231" y="6858478"/>
                </a:moveTo>
                <a:lnTo>
                  <a:pt x="8896786" y="6858478"/>
                </a:lnTo>
                <a:lnTo>
                  <a:pt x="5720411" y="0"/>
                </a:lnTo>
                <a:lnTo>
                  <a:pt x="5714834" y="0"/>
                </a:lnTo>
                <a:lnTo>
                  <a:pt x="4648606" y="0"/>
                </a:lnTo>
                <a:lnTo>
                  <a:pt x="0" y="0"/>
                </a:lnTo>
                <a:lnTo>
                  <a:pt x="0" y="6857915"/>
                </a:lnTo>
                <a:lnTo>
                  <a:pt x="1472491" y="685791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F033D07-FE42-4E5C-A00A-FFE1D42C0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9"/>
            <a:ext cx="8096249" cy="6858479"/>
          </a:xfrm>
          <a:custGeom>
            <a:avLst/>
            <a:gdLst>
              <a:gd name="connsiteX0" fmla="*/ 0 w 8096249"/>
              <a:gd name="connsiteY0" fmla="*/ 6858479 h 6858479"/>
              <a:gd name="connsiteX1" fmla="*/ 2130297 w 8096249"/>
              <a:gd name="connsiteY1" fmla="*/ 6858479 h 6858479"/>
              <a:gd name="connsiteX2" fmla="*/ 2130297 w 8096249"/>
              <a:gd name="connsiteY2" fmla="*/ 6858478 h 6858479"/>
              <a:gd name="connsiteX3" fmla="*/ 8096249 w 8096249"/>
              <a:gd name="connsiteY3" fmla="*/ 6858478 h 6858479"/>
              <a:gd name="connsiteX4" fmla="*/ 4919874 w 8096249"/>
              <a:gd name="connsiteY4" fmla="*/ 0 h 6858479"/>
              <a:gd name="connsiteX5" fmla="*/ 4914297 w 8096249"/>
              <a:gd name="connsiteY5" fmla="*/ 0 h 6858479"/>
              <a:gd name="connsiteX6" fmla="*/ 3848069 w 8096249"/>
              <a:gd name="connsiteY6" fmla="*/ 0 h 6858479"/>
              <a:gd name="connsiteX7" fmla="*/ 18197 w 8096249"/>
              <a:gd name="connsiteY7" fmla="*/ 0 h 6858479"/>
              <a:gd name="connsiteX8" fmla="*/ 18197 w 8096249"/>
              <a:gd name="connsiteY8" fmla="*/ 479 h 6858479"/>
              <a:gd name="connsiteX9" fmla="*/ 0 w 8096249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96249" h="6858479">
                <a:moveTo>
                  <a:pt x="0" y="6858479"/>
                </a:moveTo>
                <a:lnTo>
                  <a:pt x="2130297" y="6858479"/>
                </a:lnTo>
                <a:lnTo>
                  <a:pt x="2130297" y="6858478"/>
                </a:lnTo>
                <a:lnTo>
                  <a:pt x="8096249" y="6858478"/>
                </a:lnTo>
                <a:lnTo>
                  <a:pt x="4919874" y="0"/>
                </a:lnTo>
                <a:lnTo>
                  <a:pt x="4914297" y="0"/>
                </a:lnTo>
                <a:lnTo>
                  <a:pt x="3848069" y="0"/>
                </a:lnTo>
                <a:lnTo>
                  <a:pt x="18197" y="0"/>
                </a:lnTo>
                <a:lnTo>
                  <a:pt x="18197" y="479"/>
                </a:lnTo>
                <a:lnTo>
                  <a:pt x="0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6C89D3-BB14-4078-B6CE-745DAE889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877824"/>
            <a:ext cx="5294376" cy="3072384"/>
          </a:xfrm>
        </p:spPr>
        <p:txBody>
          <a:bodyPr anchor="b">
            <a:normAutofit/>
          </a:bodyPr>
          <a:lstStyle/>
          <a:p>
            <a:pPr algn="l"/>
            <a:r>
              <a:rPr lang="es-AR" sz="4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del trasandino sur en el comercio exterior e interior Argentino</a:t>
            </a:r>
            <a:br>
              <a:rPr lang="es-AR" sz="4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42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2E18ED8-DA8A-471A-8895-5BEFEB0DD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4096512"/>
            <a:ext cx="4167376" cy="1155525"/>
          </a:xfrm>
        </p:spPr>
        <p:txBody>
          <a:bodyPr anchor="t">
            <a:normAutofit/>
          </a:bodyPr>
          <a:lstStyle/>
          <a:p>
            <a:pPr algn="l"/>
            <a:r>
              <a:rPr lang="es-AR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Análisis para la reducción de costos y tiempos para la carga Argentina y su conexión con el lejano Orientes y la Ruta de la seda</a:t>
            </a:r>
          </a:p>
          <a:p>
            <a:pPr algn="l"/>
            <a:endParaRPr lang="es-AR" sz="1900"/>
          </a:p>
        </p:txBody>
      </p:sp>
    </p:spTree>
    <p:extLst>
      <p:ext uri="{BB962C8B-B14F-4D97-AF65-F5344CB8AC3E}">
        <p14:creationId xmlns:p14="http://schemas.microsoft.com/office/powerpoint/2010/main" val="3303632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3979988-076E-491A-9854-15983116F6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382686"/>
              </p:ext>
            </p:extLst>
          </p:nvPr>
        </p:nvGraphicFramePr>
        <p:xfrm>
          <a:off x="6356350" y="0"/>
          <a:ext cx="5834125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145">
                  <a:extLst>
                    <a:ext uri="{9D8B030D-6E8A-4147-A177-3AD203B41FA5}">
                      <a16:colId xmlns:a16="http://schemas.microsoft.com/office/drawing/2014/main" val="1308659422"/>
                    </a:ext>
                  </a:extLst>
                </a:gridCol>
                <a:gridCol w="1322565">
                  <a:extLst>
                    <a:ext uri="{9D8B030D-6E8A-4147-A177-3AD203B41FA5}">
                      <a16:colId xmlns:a16="http://schemas.microsoft.com/office/drawing/2014/main" val="2402692156"/>
                    </a:ext>
                  </a:extLst>
                </a:gridCol>
                <a:gridCol w="1094608">
                  <a:extLst>
                    <a:ext uri="{9D8B030D-6E8A-4147-A177-3AD203B41FA5}">
                      <a16:colId xmlns:a16="http://schemas.microsoft.com/office/drawing/2014/main" val="2825401419"/>
                    </a:ext>
                  </a:extLst>
                </a:gridCol>
                <a:gridCol w="892098">
                  <a:extLst>
                    <a:ext uri="{9D8B030D-6E8A-4147-A177-3AD203B41FA5}">
                      <a16:colId xmlns:a16="http://schemas.microsoft.com/office/drawing/2014/main" val="3191973260"/>
                    </a:ext>
                  </a:extLst>
                </a:gridCol>
                <a:gridCol w="1072709">
                  <a:extLst>
                    <a:ext uri="{9D8B030D-6E8A-4147-A177-3AD203B41FA5}">
                      <a16:colId xmlns:a16="http://schemas.microsoft.com/office/drawing/2014/main" val="327539418"/>
                    </a:ext>
                  </a:extLst>
                </a:gridCol>
              </a:tblGrid>
              <a:tr h="6002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Origen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Insumos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TN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Destino Actual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Fuente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565376385"/>
                  </a:ext>
                </a:extLst>
              </a:tr>
              <a:tr h="1121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China y zona de influencia 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Detalle en fuente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2.500.000 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Puertos del Atlántico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INDEC - 2019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3997770987"/>
                  </a:ext>
                </a:extLst>
              </a:tr>
              <a:tr h="1803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Países Costa Oeste - Vía Valparaíso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Detalle en fuente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1.300.000 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Argentina-Paraguay - Brasil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Servicio de Aduanas Chilenas 2017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3806992244"/>
                  </a:ext>
                </a:extLst>
              </a:tr>
              <a:tr h="15300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Países Costa Oeste - Vía Talcahuano y zona de influencia 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Detalle en fuente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   388.000 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Argentina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Servicio de Aduanas Chilenas 2017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325806406"/>
                  </a:ext>
                </a:extLst>
              </a:tr>
              <a:tr h="18031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Total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 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4.188.000 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 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 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1364196689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254216F7-C3D3-4AB8-B281-D5400B451A76}"/>
              </a:ext>
            </a:extLst>
          </p:cNvPr>
          <p:cNvSpPr txBox="1">
            <a:spLocks/>
          </p:cNvSpPr>
          <p:nvPr/>
        </p:nvSpPr>
        <p:spPr>
          <a:xfrm>
            <a:off x="838200" y="3128266"/>
            <a:ext cx="2514196" cy="601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Importaciones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3164721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9956F478-0CE2-4719-8631-4A0F45FBE7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048669"/>
              </p:ext>
            </p:extLst>
          </p:nvPr>
        </p:nvGraphicFramePr>
        <p:xfrm>
          <a:off x="6356349" y="0"/>
          <a:ext cx="5834125" cy="6862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6412">
                  <a:extLst>
                    <a:ext uri="{9D8B030D-6E8A-4147-A177-3AD203B41FA5}">
                      <a16:colId xmlns:a16="http://schemas.microsoft.com/office/drawing/2014/main" val="3770696342"/>
                    </a:ext>
                  </a:extLst>
                </a:gridCol>
                <a:gridCol w="903249">
                  <a:extLst>
                    <a:ext uri="{9D8B030D-6E8A-4147-A177-3AD203B41FA5}">
                      <a16:colId xmlns:a16="http://schemas.microsoft.com/office/drawing/2014/main" val="3513023618"/>
                    </a:ext>
                  </a:extLst>
                </a:gridCol>
                <a:gridCol w="829946">
                  <a:extLst>
                    <a:ext uri="{9D8B030D-6E8A-4147-A177-3AD203B41FA5}">
                      <a16:colId xmlns:a16="http://schemas.microsoft.com/office/drawing/2014/main" val="3339808380"/>
                    </a:ext>
                  </a:extLst>
                </a:gridCol>
                <a:gridCol w="943962">
                  <a:extLst>
                    <a:ext uri="{9D8B030D-6E8A-4147-A177-3AD203B41FA5}">
                      <a16:colId xmlns:a16="http://schemas.microsoft.com/office/drawing/2014/main" val="3825198283"/>
                    </a:ext>
                  </a:extLst>
                </a:gridCol>
                <a:gridCol w="1640556">
                  <a:extLst>
                    <a:ext uri="{9D8B030D-6E8A-4147-A177-3AD203B41FA5}">
                      <a16:colId xmlns:a16="http://schemas.microsoft.com/office/drawing/2014/main" val="288868967"/>
                    </a:ext>
                  </a:extLst>
                </a:gridCol>
              </a:tblGrid>
              <a:tr h="722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Origen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Insumos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TN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Destino Actual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Fuente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3686189605"/>
                  </a:ext>
                </a:extLst>
              </a:tr>
              <a:tr h="117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Ponderación de derivación de carga asiática (25%)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 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   625.000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Zona Franca Zapala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Estimaciones realizadas a partir del nuevo corredor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2466510440"/>
                  </a:ext>
                </a:extLst>
              </a:tr>
              <a:tr h="117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Ponderación de derivación de carga Vía Valparaíso (15%)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 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   195.000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Zona Franca Zapala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Estimaciones realizadas a partir del nuevo corredor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1113434408"/>
                  </a:ext>
                </a:extLst>
              </a:tr>
              <a:tr h="117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Ponderación de derivación de carga Vía Talcahuano (40%)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 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   155.200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Zona Franca Zapala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Estimaciones realizadas a partir del nuevo corredor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3855142212"/>
                  </a:ext>
                </a:extLst>
              </a:tr>
              <a:tr h="718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China y zona de influencia 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Arena 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   200.000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Talcahuano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Previsión según proyecto Vaca muerta 2019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2128187044"/>
                  </a:ext>
                </a:extLst>
              </a:tr>
              <a:tr h="11748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China y zona de influencia 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 err="1">
                          <a:effectLst/>
                        </a:rPr>
                        <a:t>Equip</a:t>
                      </a:r>
                      <a:r>
                        <a:rPr lang="es-AR" sz="1500" dirty="0">
                          <a:effectLst/>
                        </a:rPr>
                        <a:t>. de proyecto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    50.000 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Talcahuano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Previsión según proyecto Vaca muerta 2019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3565040611"/>
                  </a:ext>
                </a:extLst>
              </a:tr>
              <a:tr h="7182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Total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 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1.225.200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 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 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3784870161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F85793FE-3298-4271-83EB-1843667F3851}"/>
              </a:ext>
            </a:extLst>
          </p:cNvPr>
          <p:cNvSpPr txBox="1">
            <a:spLocks/>
          </p:cNvSpPr>
          <p:nvPr/>
        </p:nvSpPr>
        <p:spPr>
          <a:xfrm>
            <a:off x="838200" y="3128266"/>
            <a:ext cx="2514196" cy="601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Importaciones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3499258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1D5D9511-1374-4338-865B-2DC277DBC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588914"/>
              </p:ext>
            </p:extLst>
          </p:nvPr>
        </p:nvGraphicFramePr>
        <p:xfrm>
          <a:off x="6356348" y="-1"/>
          <a:ext cx="5834127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754">
                  <a:extLst>
                    <a:ext uri="{9D8B030D-6E8A-4147-A177-3AD203B41FA5}">
                      <a16:colId xmlns:a16="http://schemas.microsoft.com/office/drawing/2014/main" val="948333821"/>
                    </a:ext>
                  </a:extLst>
                </a:gridCol>
                <a:gridCol w="890289">
                  <a:extLst>
                    <a:ext uri="{9D8B030D-6E8A-4147-A177-3AD203B41FA5}">
                      <a16:colId xmlns:a16="http://schemas.microsoft.com/office/drawing/2014/main" val="1630080902"/>
                    </a:ext>
                  </a:extLst>
                </a:gridCol>
                <a:gridCol w="1129014">
                  <a:extLst>
                    <a:ext uri="{9D8B030D-6E8A-4147-A177-3AD203B41FA5}">
                      <a16:colId xmlns:a16="http://schemas.microsoft.com/office/drawing/2014/main" val="1934605043"/>
                    </a:ext>
                  </a:extLst>
                </a:gridCol>
                <a:gridCol w="771896">
                  <a:extLst>
                    <a:ext uri="{9D8B030D-6E8A-4147-A177-3AD203B41FA5}">
                      <a16:colId xmlns:a16="http://schemas.microsoft.com/office/drawing/2014/main" val="541510901"/>
                    </a:ext>
                  </a:extLst>
                </a:gridCol>
                <a:gridCol w="1170174">
                  <a:extLst>
                    <a:ext uri="{9D8B030D-6E8A-4147-A177-3AD203B41FA5}">
                      <a16:colId xmlns:a16="http://schemas.microsoft.com/office/drawing/2014/main" val="1193002975"/>
                    </a:ext>
                  </a:extLst>
                </a:gridCol>
              </a:tblGrid>
              <a:tr h="114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Origen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Insumos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TN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Destino Actual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Fuente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1948135487"/>
                  </a:ext>
                </a:extLst>
              </a:tr>
              <a:tr h="114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Neuquén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Detalle en la fuete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      400.000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Chile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Servicio de Aduanas Chilenas 2017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1790526353"/>
                  </a:ext>
                </a:extLst>
              </a:tr>
              <a:tr h="2276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Bs As, Entre Ríos, Córdoba, Mendoza, San Luis y La Pampa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Detalle en la fuete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    3.212.000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Chile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Servicio de Aduanas Chilenas 2017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1149762952"/>
                  </a:ext>
                </a:extLst>
              </a:tr>
              <a:tr h="114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Argentina - Puertos del Atlántico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Detalle en la fuete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 11.762.284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China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INDEC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4224566871"/>
                  </a:ext>
                </a:extLst>
              </a:tr>
              <a:tr h="1145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Total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 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 15.374.284 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 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 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4262007865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0E8062F6-B438-4F46-82BC-E9D6A1BBC24F}"/>
              </a:ext>
            </a:extLst>
          </p:cNvPr>
          <p:cNvSpPr txBox="1">
            <a:spLocks/>
          </p:cNvSpPr>
          <p:nvPr/>
        </p:nvSpPr>
        <p:spPr>
          <a:xfrm>
            <a:off x="838200" y="3128266"/>
            <a:ext cx="2514196" cy="601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Exportaciones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2250682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CEF8322E-F134-4C07-B972-54700F43E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647341"/>
              </p:ext>
            </p:extLst>
          </p:nvPr>
        </p:nvGraphicFramePr>
        <p:xfrm>
          <a:off x="6356349" y="0"/>
          <a:ext cx="5835651" cy="68580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1999">
                  <a:extLst>
                    <a:ext uri="{9D8B030D-6E8A-4147-A177-3AD203B41FA5}">
                      <a16:colId xmlns:a16="http://schemas.microsoft.com/office/drawing/2014/main" val="2717716084"/>
                    </a:ext>
                  </a:extLst>
                </a:gridCol>
                <a:gridCol w="1086649">
                  <a:extLst>
                    <a:ext uri="{9D8B030D-6E8A-4147-A177-3AD203B41FA5}">
                      <a16:colId xmlns:a16="http://schemas.microsoft.com/office/drawing/2014/main" val="1168339566"/>
                    </a:ext>
                  </a:extLst>
                </a:gridCol>
                <a:gridCol w="837154">
                  <a:extLst>
                    <a:ext uri="{9D8B030D-6E8A-4147-A177-3AD203B41FA5}">
                      <a16:colId xmlns:a16="http://schemas.microsoft.com/office/drawing/2014/main" val="3793929146"/>
                    </a:ext>
                  </a:extLst>
                </a:gridCol>
                <a:gridCol w="688768">
                  <a:extLst>
                    <a:ext uri="{9D8B030D-6E8A-4147-A177-3AD203B41FA5}">
                      <a16:colId xmlns:a16="http://schemas.microsoft.com/office/drawing/2014/main" val="2680081307"/>
                    </a:ext>
                  </a:extLst>
                </a:gridCol>
                <a:gridCol w="1421081">
                  <a:extLst>
                    <a:ext uri="{9D8B030D-6E8A-4147-A177-3AD203B41FA5}">
                      <a16:colId xmlns:a16="http://schemas.microsoft.com/office/drawing/2014/main" val="2745306422"/>
                    </a:ext>
                  </a:extLst>
                </a:gridCol>
              </a:tblGrid>
              <a:tr h="1145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Origen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Insumos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TN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Destino Actual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Fuente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1110014499"/>
                  </a:ext>
                </a:extLst>
              </a:tr>
              <a:tr h="1145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Ponderación por derivación de Carga Neuquén (30%)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Detalle en la fuete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       120.000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Chile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Estimaciones realizadas a partir del nuevo corredor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641181905"/>
                  </a:ext>
                </a:extLst>
              </a:tr>
              <a:tr h="1145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Ponderación por derivación de Carga Zona Centro (10%)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Detalle en la fuete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       321.200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Chile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Estimaciones realizadas a partir del nuevo corredor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51794127"/>
                  </a:ext>
                </a:extLst>
              </a:tr>
              <a:tr h="22766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Ponderación por derivación de carga Puertos Atlántico (10%)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Detalle en la fuete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    1.176.228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China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Estimaciones realizadas a partir del nuevo corredor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2704026169"/>
                  </a:ext>
                </a:extLst>
              </a:tr>
              <a:tr h="11453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Total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 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    1.617.428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 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 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67" marR="22467" marT="0" marB="0" anchor="ctr"/>
                </a:tc>
                <a:extLst>
                  <a:ext uri="{0D108BD9-81ED-4DB2-BD59-A6C34878D82A}">
                    <a16:rowId xmlns:a16="http://schemas.microsoft.com/office/drawing/2014/main" val="2538378156"/>
                  </a:ext>
                </a:extLst>
              </a:tr>
            </a:tbl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873716D7-961A-4E3C-BB91-BAFE59B99C4D}"/>
              </a:ext>
            </a:extLst>
          </p:cNvPr>
          <p:cNvSpPr txBox="1">
            <a:spLocks/>
          </p:cNvSpPr>
          <p:nvPr/>
        </p:nvSpPr>
        <p:spPr>
          <a:xfrm>
            <a:off x="838200" y="3128266"/>
            <a:ext cx="2514196" cy="601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Exportaciones</a:t>
            </a: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17319628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40F33F8-FE02-458E-A477-3EA79BAD5199}"/>
              </a:ext>
            </a:extLst>
          </p:cNvPr>
          <p:cNvSpPr txBox="1">
            <a:spLocks/>
          </p:cNvSpPr>
          <p:nvPr/>
        </p:nvSpPr>
        <p:spPr>
          <a:xfrm>
            <a:off x="381000" y="3128266"/>
            <a:ext cx="3365810" cy="6014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Transito Domestico</a:t>
            </a:r>
            <a:endParaRPr lang="es-AR" sz="3000" dirty="0"/>
          </a:p>
        </p:txBody>
      </p:sp>
      <p:graphicFrame>
        <p:nvGraphicFramePr>
          <p:cNvPr id="15" name="Marcador de contenido 14">
            <a:extLst>
              <a:ext uri="{FF2B5EF4-FFF2-40B4-BE49-F238E27FC236}">
                <a16:creationId xmlns:a16="http://schemas.microsoft.com/office/drawing/2014/main" id="{BA2A0EC4-E598-491C-A21B-A53C776A7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620432"/>
              </p:ext>
            </p:extLst>
          </p:nvPr>
        </p:nvGraphicFramePr>
        <p:xfrm>
          <a:off x="5979591" y="1058779"/>
          <a:ext cx="6210883" cy="712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8687">
                  <a:extLst>
                    <a:ext uri="{9D8B030D-6E8A-4147-A177-3AD203B41FA5}">
                      <a16:colId xmlns:a16="http://schemas.microsoft.com/office/drawing/2014/main" val="3824226106"/>
                    </a:ext>
                  </a:extLst>
                </a:gridCol>
                <a:gridCol w="1371362">
                  <a:extLst>
                    <a:ext uri="{9D8B030D-6E8A-4147-A177-3AD203B41FA5}">
                      <a16:colId xmlns:a16="http://schemas.microsoft.com/office/drawing/2014/main" val="4228762394"/>
                    </a:ext>
                  </a:extLst>
                </a:gridCol>
                <a:gridCol w="2050834">
                  <a:extLst>
                    <a:ext uri="{9D8B030D-6E8A-4147-A177-3AD203B41FA5}">
                      <a16:colId xmlns:a16="http://schemas.microsoft.com/office/drawing/2014/main" val="6078510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Detalle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TN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Fuente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441576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Transporte Domestico del corredor Buenos Aires </a:t>
                      </a:r>
                      <a:r>
                        <a:rPr lang="es-AR" sz="1500" dirty="0" err="1">
                          <a:effectLst/>
                        </a:rPr>
                        <a:t>Neuquen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2.000.000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CNRT 2018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48347554"/>
                  </a:ext>
                </a:extLst>
              </a:tr>
            </a:tbl>
          </a:graphicData>
        </a:graphic>
      </p:graphicFrame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027B6078-41B4-4064-8443-74A5EA88C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31226"/>
              </p:ext>
            </p:extLst>
          </p:nvPr>
        </p:nvGraphicFramePr>
        <p:xfrm>
          <a:off x="5518148" y="2370221"/>
          <a:ext cx="6673851" cy="2898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6559">
                  <a:extLst>
                    <a:ext uri="{9D8B030D-6E8A-4147-A177-3AD203B41FA5}">
                      <a16:colId xmlns:a16="http://schemas.microsoft.com/office/drawing/2014/main" val="647907102"/>
                    </a:ext>
                  </a:extLst>
                </a:gridCol>
                <a:gridCol w="1473586">
                  <a:extLst>
                    <a:ext uri="{9D8B030D-6E8A-4147-A177-3AD203B41FA5}">
                      <a16:colId xmlns:a16="http://schemas.microsoft.com/office/drawing/2014/main" val="416868292"/>
                    </a:ext>
                  </a:extLst>
                </a:gridCol>
                <a:gridCol w="2203706">
                  <a:extLst>
                    <a:ext uri="{9D8B030D-6E8A-4147-A177-3AD203B41FA5}">
                      <a16:colId xmlns:a16="http://schemas.microsoft.com/office/drawing/2014/main" val="884186725"/>
                    </a:ext>
                  </a:extLst>
                </a:gridCol>
              </a:tblGrid>
              <a:tr h="328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Incrementos potenciales de demanda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TN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Fuente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3215362"/>
                  </a:ext>
                </a:extLst>
              </a:tr>
              <a:tr h="605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Naftas - Cutral Co/Ensenada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                                 400.000,00 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YPF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2619138"/>
                  </a:ext>
                </a:extLst>
              </a:tr>
              <a:tr h="605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Arenas de </a:t>
                      </a:r>
                      <a:r>
                        <a:rPr lang="es-AR" sz="1500" dirty="0" err="1">
                          <a:effectLst/>
                        </a:rPr>
                        <a:t>Fracking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                                 200.000,00 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Secretaria de Energia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06328884"/>
                  </a:ext>
                </a:extLst>
              </a:tr>
              <a:tr h="605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Productos Alimenticios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                                 100.000,00 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Agencia de Inversiones Chino - Argentina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04082477"/>
                  </a:ext>
                </a:extLst>
              </a:tr>
              <a:tr h="6050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Total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>
                          <a:effectLst/>
                        </a:rPr>
                        <a:t>                                 700.000,00 </a:t>
                      </a:r>
                      <a:endParaRPr lang="es-A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AR" sz="1500" dirty="0">
                          <a:effectLst/>
                        </a:rPr>
                        <a:t> </a:t>
                      </a:r>
                      <a:endParaRPr lang="es-A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47039687"/>
                  </a:ext>
                </a:extLst>
              </a:tr>
            </a:tbl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32253D6D-F0A0-481A-9E79-CEBC36D4B9D0}"/>
              </a:ext>
            </a:extLst>
          </p:cNvPr>
          <p:cNvSpPr txBox="1"/>
          <p:nvPr/>
        </p:nvSpPr>
        <p:spPr>
          <a:xfrm>
            <a:off x="4156364" y="5799221"/>
            <a:ext cx="7995879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base a lo calculado, el trafico futuro será aproximadamente</a:t>
            </a:r>
            <a:r>
              <a:rPr lang="es-A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s-AR" sz="25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5.542.628 TN</a:t>
            </a:r>
            <a:endParaRPr lang="es-AR" sz="2500" b="1" dirty="0"/>
          </a:p>
        </p:txBody>
      </p:sp>
    </p:spTree>
    <p:extLst>
      <p:ext uri="{BB962C8B-B14F-4D97-AF65-F5344CB8AC3E}">
        <p14:creationId xmlns:p14="http://schemas.microsoft.com/office/powerpoint/2010/main" val="1926696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64872341-98BA-483D-8E4F-925757D5D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44" y="3216318"/>
            <a:ext cx="8793899" cy="4173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perspectiveRelaxed"/>
            <a:lightRig rig="threePt" dir="t"/>
          </a:scene3d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2F002E3-2981-48BE-B495-0F4F0D19D69A}"/>
              </a:ext>
            </a:extLst>
          </p:cNvPr>
          <p:cNvSpPr txBox="1">
            <a:spLocks/>
          </p:cNvSpPr>
          <p:nvPr/>
        </p:nvSpPr>
        <p:spPr>
          <a:xfrm>
            <a:off x="3955438" y="1466035"/>
            <a:ext cx="7759108" cy="271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s-AR" sz="4000" b="1" i="0" u="sng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Diseño de la traza</a:t>
            </a:r>
          </a:p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s-AR" sz="4000" b="1" i="0" u="none" strike="noStrike" kern="1200" cap="none" spc="0" normalizeH="0" baseline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Bahía Blanca – Talcahuano y Loma </a:t>
            </a:r>
            <a:r>
              <a:rPr lang="es-AR" sz="4000" b="1" dirty="0"/>
              <a:t>Campana como punto de desvío</a:t>
            </a:r>
            <a:endParaRPr kumimoji="0" lang="es-AR" sz="4000" b="1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960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Título 1">
            <a:extLst>
              <a:ext uri="{FF2B5EF4-FFF2-40B4-BE49-F238E27FC236}">
                <a16:creationId xmlns:a16="http://schemas.microsoft.com/office/drawing/2014/main" id="{B532CB06-0802-48E8-8DD3-CDA8C9035DBB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s-AR" sz="4000" b="0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Challaco  como eje vertical, equidista de los puntos extremos.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363ECCE-B4D9-49FD-99AA-2FEE4BB074CB}"/>
              </a:ext>
            </a:extLst>
          </p:cNvPr>
          <p:cNvGrpSpPr/>
          <p:nvPr/>
        </p:nvGrpSpPr>
        <p:grpSpPr>
          <a:xfrm>
            <a:off x="4432892" y="1581150"/>
            <a:ext cx="7759108" cy="4134709"/>
            <a:chOff x="508000" y="1296371"/>
            <a:chExt cx="11176000" cy="4442354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F95449FC-C648-4A04-91E2-128AB932E5D8}"/>
                </a:ext>
              </a:extLst>
            </p:cNvPr>
            <p:cNvGrpSpPr/>
            <p:nvPr/>
          </p:nvGrpSpPr>
          <p:grpSpPr>
            <a:xfrm>
              <a:off x="508000" y="1538514"/>
              <a:ext cx="11176000" cy="4200211"/>
              <a:chOff x="508000" y="1538514"/>
              <a:chExt cx="11176000" cy="4200211"/>
            </a:xfrm>
          </p:grpSpPr>
          <p:pic>
            <p:nvPicPr>
              <p:cNvPr id="40" name="Imagen 39">
                <a:extLst>
                  <a:ext uri="{FF2B5EF4-FFF2-40B4-BE49-F238E27FC236}">
                    <a16:creationId xmlns:a16="http://schemas.microsoft.com/office/drawing/2014/main" id="{4E963648-1591-485B-873A-31FA07B955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8333" t="9292" b="29432"/>
              <a:stretch/>
            </p:blipFill>
            <p:spPr>
              <a:xfrm>
                <a:off x="508000" y="1538514"/>
                <a:ext cx="11176000" cy="4200211"/>
              </a:xfrm>
              <a:prstGeom prst="rect">
                <a:avLst/>
              </a:prstGeom>
            </p:spPr>
          </p:pic>
          <p:cxnSp>
            <p:nvCxnSpPr>
              <p:cNvPr id="41" name="Conector: curvado 40">
                <a:extLst>
                  <a:ext uri="{FF2B5EF4-FFF2-40B4-BE49-F238E27FC236}">
                    <a16:creationId xmlns:a16="http://schemas.microsoft.com/office/drawing/2014/main" id="{AFCD3F44-3936-4A2B-89CE-AEDBC22433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76137" y="2273968"/>
                <a:ext cx="3128210" cy="2141621"/>
              </a:xfrm>
              <a:prstGeom prst="curvedConnector3">
                <a:avLst>
                  <a:gd name="adj1" fmla="val 4231"/>
                </a:avLst>
              </a:prstGeom>
              <a:noFill/>
              <a:ln w="60325" cap="flat" cmpd="sng" algn="ctr">
                <a:solidFill>
                  <a:srgbClr val="E7E6E6">
                    <a:lumMod val="50000"/>
                  </a:srgbClr>
                </a:solidFill>
                <a:prstDash val="solid"/>
                <a:miter lim="800000"/>
                <a:headEnd type="triangle"/>
                <a:tailEnd type="triangle"/>
              </a:ln>
              <a:effectLst/>
            </p:spPr>
          </p:cxnSp>
          <p:sp>
            <p:nvSpPr>
              <p:cNvPr id="42" name="Globo: flecha hacia arriba 41">
                <a:extLst>
                  <a:ext uri="{FF2B5EF4-FFF2-40B4-BE49-F238E27FC236}">
                    <a16:creationId xmlns:a16="http://schemas.microsoft.com/office/drawing/2014/main" id="{EE617B75-7A8D-4A9B-BE7C-FB4511A086C5}"/>
                  </a:ext>
                </a:extLst>
              </p:cNvPr>
              <p:cNvSpPr/>
              <p:nvPr/>
            </p:nvSpPr>
            <p:spPr>
              <a:xfrm>
                <a:off x="4060657" y="4533271"/>
                <a:ext cx="1287379" cy="686904"/>
              </a:xfrm>
              <a:prstGeom prst="upArrowCallout">
                <a:avLst/>
              </a:prstGeom>
              <a:solidFill>
                <a:srgbClr val="FF9900">
                  <a:alpha val="62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Challaco</a:t>
                </a:r>
                <a:endParaRPr kumimoji="0" lang="es-A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Decágono 42">
                <a:extLst>
                  <a:ext uri="{FF2B5EF4-FFF2-40B4-BE49-F238E27FC236}">
                    <a16:creationId xmlns:a16="http://schemas.microsoft.com/office/drawing/2014/main" id="{831F4195-5359-4B65-99A0-A1773B062BB0}"/>
                  </a:ext>
                </a:extLst>
              </p:cNvPr>
              <p:cNvSpPr/>
              <p:nvPr/>
            </p:nvSpPr>
            <p:spPr>
              <a:xfrm>
                <a:off x="2135201" y="2592196"/>
                <a:ext cx="1081215" cy="815432"/>
              </a:xfrm>
              <a:prstGeom prst="decagon">
                <a:avLst/>
              </a:prstGeom>
              <a:solidFill>
                <a:srgbClr val="FFFF00">
                  <a:alpha val="64000"/>
                </a:srgbClr>
              </a:solidFill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620 km</a:t>
                </a:r>
                <a:endParaRPr kumimoji="0" lang="es-A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Decágono 43">
                <a:extLst>
                  <a:ext uri="{FF2B5EF4-FFF2-40B4-BE49-F238E27FC236}">
                    <a16:creationId xmlns:a16="http://schemas.microsoft.com/office/drawing/2014/main" id="{E23750B2-CD22-4A60-A45F-3980EA95196B}"/>
                  </a:ext>
                </a:extLst>
              </p:cNvPr>
              <p:cNvSpPr/>
              <p:nvPr/>
            </p:nvSpPr>
            <p:spPr>
              <a:xfrm>
                <a:off x="7257161" y="3068098"/>
                <a:ext cx="1144393" cy="828736"/>
              </a:xfrm>
              <a:prstGeom prst="decagon">
                <a:avLst/>
              </a:prstGeom>
              <a:solidFill>
                <a:srgbClr val="FFFF00">
                  <a:alpha val="64000"/>
                </a:srgbClr>
              </a:solidFill>
              <a:ln w="317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620 km</a:t>
                </a:r>
                <a:endParaRPr kumimoji="0" lang="es-A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Globo: flecha hacia abajo 44">
                <a:extLst>
                  <a:ext uri="{FF2B5EF4-FFF2-40B4-BE49-F238E27FC236}">
                    <a16:creationId xmlns:a16="http://schemas.microsoft.com/office/drawing/2014/main" id="{92DC923E-5157-481D-B68D-93C8CA51922B}"/>
                  </a:ext>
                </a:extLst>
              </p:cNvPr>
              <p:cNvSpPr/>
              <p:nvPr/>
            </p:nvSpPr>
            <p:spPr>
              <a:xfrm>
                <a:off x="4196984" y="1538514"/>
                <a:ext cx="1287377" cy="919754"/>
              </a:xfrm>
              <a:prstGeom prst="downArrowCallout">
                <a:avLst/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Rincón de los Sauces</a:t>
                </a:r>
                <a:endParaRPr kumimoji="0" lang="es-A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Globo: flecha derecha 45">
                <a:extLst>
                  <a:ext uri="{FF2B5EF4-FFF2-40B4-BE49-F238E27FC236}">
                    <a16:creationId xmlns:a16="http://schemas.microsoft.com/office/drawing/2014/main" id="{41A8CFB1-7CD3-4343-85AB-A6084C0D58C1}"/>
                  </a:ext>
                </a:extLst>
              </p:cNvPr>
              <p:cNvSpPr/>
              <p:nvPr/>
            </p:nvSpPr>
            <p:spPr>
              <a:xfrm>
                <a:off x="3449693" y="3135399"/>
                <a:ext cx="1287378" cy="686904"/>
              </a:xfrm>
              <a:prstGeom prst="rightArrowCallout">
                <a:avLst>
                  <a:gd name="adj1" fmla="val 25000"/>
                  <a:gd name="adj2" fmla="val 25000"/>
                  <a:gd name="adj3" fmla="val 25000"/>
                  <a:gd name="adj4" fmla="val 76126"/>
                </a:avLst>
              </a:prstGeom>
              <a:solidFill>
                <a:srgbClr val="4472C4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Añelo</a:t>
                </a:r>
                <a:endParaRPr kumimoji="0" lang="es-AR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rupo 46">
                <a:extLst>
                  <a:ext uri="{FF2B5EF4-FFF2-40B4-BE49-F238E27FC236}">
                    <a16:creationId xmlns:a16="http://schemas.microsoft.com/office/drawing/2014/main" id="{F5838921-4813-40C5-A09A-5FB979078B52}"/>
                  </a:ext>
                </a:extLst>
              </p:cNvPr>
              <p:cNvGrpSpPr/>
              <p:nvPr/>
            </p:nvGrpSpPr>
            <p:grpSpPr>
              <a:xfrm>
                <a:off x="4774929" y="2628929"/>
                <a:ext cx="206179" cy="1482715"/>
                <a:chOff x="4678642" y="2509669"/>
                <a:chExt cx="367584" cy="1680150"/>
              </a:xfrm>
              <a:solidFill>
                <a:srgbClr val="92D050"/>
              </a:solidFill>
            </p:grpSpPr>
            <p:sp>
              <p:nvSpPr>
                <p:cNvPr id="48" name="Flecha: a la derecha con bandas 47">
                  <a:extLst>
                    <a:ext uri="{FF2B5EF4-FFF2-40B4-BE49-F238E27FC236}">
                      <a16:creationId xmlns:a16="http://schemas.microsoft.com/office/drawing/2014/main" id="{649784AD-C72A-415E-BB8D-A7E157295E7E}"/>
                    </a:ext>
                  </a:extLst>
                </p:cNvPr>
                <p:cNvSpPr/>
                <p:nvPr/>
              </p:nvSpPr>
              <p:spPr>
                <a:xfrm rot="16200000">
                  <a:off x="4442050" y="2746261"/>
                  <a:ext cx="840768" cy="367584"/>
                </a:xfrm>
                <a:prstGeom prst="stripedRightArrow">
                  <a:avLst>
                    <a:gd name="adj1" fmla="val 46521"/>
                    <a:gd name="adj2" fmla="val 77831"/>
                  </a:avLst>
                </a:prstGeom>
                <a:grp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lecha: a la derecha con bandas 48">
                  <a:extLst>
                    <a:ext uri="{FF2B5EF4-FFF2-40B4-BE49-F238E27FC236}">
                      <a16:creationId xmlns:a16="http://schemas.microsoft.com/office/drawing/2014/main" id="{5FB4D9DE-8857-429D-A73F-94178096B540}"/>
                    </a:ext>
                  </a:extLst>
                </p:cNvPr>
                <p:cNvSpPr/>
                <p:nvPr/>
              </p:nvSpPr>
              <p:spPr>
                <a:xfrm rot="5400000">
                  <a:off x="4442050" y="3585643"/>
                  <a:ext cx="840768" cy="367584"/>
                </a:xfrm>
                <a:prstGeom prst="stripedRightArrow">
                  <a:avLst>
                    <a:gd name="adj1" fmla="val 46521"/>
                    <a:gd name="adj2" fmla="val 77831"/>
                  </a:avLst>
                </a:prstGeom>
                <a:grpFill/>
                <a:ln w="12700" cap="flat" cmpd="sng" algn="ctr">
                  <a:solidFill>
                    <a:srgbClr val="4472C4">
                      <a:shade val="50000"/>
                    </a:srgbClr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AR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9" name="Arco 38">
              <a:extLst>
                <a:ext uri="{FF2B5EF4-FFF2-40B4-BE49-F238E27FC236}">
                  <a16:creationId xmlns:a16="http://schemas.microsoft.com/office/drawing/2014/main" id="{AA3CCAA1-2F5D-4259-945A-BB879DF6528A}"/>
                </a:ext>
              </a:extLst>
            </p:cNvPr>
            <p:cNvSpPr/>
            <p:nvPr/>
          </p:nvSpPr>
          <p:spPr>
            <a:xfrm rot="10601406">
              <a:off x="3505424" y="1296371"/>
              <a:ext cx="7688042" cy="3536459"/>
            </a:xfrm>
            <a:prstGeom prst="arc">
              <a:avLst>
                <a:gd name="adj1" fmla="val 12408099"/>
                <a:gd name="adj2" fmla="val 20020222"/>
              </a:avLst>
            </a:prstGeom>
            <a:noFill/>
            <a:ln w="63500" cap="flat" cmpd="sng" algn="ctr">
              <a:solidFill>
                <a:srgbClr val="E7E6E6">
                  <a:lumMod val="50000"/>
                </a:srgbClr>
              </a:solidFill>
              <a:prstDash val="solid"/>
              <a:miter lim="800000"/>
              <a:headEnd type="triangle" w="med" len="med"/>
              <a:tailEnd type="triangle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7275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36F7B59-D456-4FC0-BC05-D4EE4421F7D4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Análisis de trazas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6EF311B-3721-4FC4-854F-ADA338983ECF}"/>
              </a:ext>
            </a:extLst>
          </p:cNvPr>
          <p:cNvGrpSpPr/>
          <p:nvPr/>
        </p:nvGrpSpPr>
        <p:grpSpPr>
          <a:xfrm>
            <a:off x="4432892" y="1951882"/>
            <a:ext cx="7705069" cy="3839318"/>
            <a:chOff x="258955" y="1099456"/>
            <a:chExt cx="11674090" cy="4659087"/>
          </a:xfrm>
        </p:grpSpPr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8C407CCD-C7DC-4763-8B26-B5144C892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190" t="24326" r="14762" b="19562"/>
            <a:stretch/>
          </p:blipFill>
          <p:spPr>
            <a:xfrm>
              <a:off x="258955" y="1099456"/>
              <a:ext cx="11674090" cy="4659087"/>
            </a:xfrm>
            <a:prstGeom prst="rect">
              <a:avLst/>
            </a:prstGeom>
          </p:spPr>
        </p:pic>
        <p:cxnSp>
          <p:nvCxnSpPr>
            <p:cNvPr id="20" name="Conector: curvado 19">
              <a:extLst>
                <a:ext uri="{FF2B5EF4-FFF2-40B4-BE49-F238E27FC236}">
                  <a16:creationId xmlns:a16="http://schemas.microsoft.com/office/drawing/2014/main" id="{DBBA3615-9BDC-4183-9A68-9CF1DE6E0B3C}"/>
                </a:ext>
              </a:extLst>
            </p:cNvPr>
            <p:cNvCxnSpPr>
              <a:cxnSpLocks/>
            </p:cNvCxnSpPr>
            <p:nvPr/>
          </p:nvCxnSpPr>
          <p:spPr>
            <a:xfrm>
              <a:off x="2322286" y="3585029"/>
              <a:ext cx="2249714" cy="920710"/>
            </a:xfrm>
            <a:prstGeom prst="curvedConnector3">
              <a:avLst>
                <a:gd name="adj1" fmla="val 66494"/>
              </a:avLst>
            </a:prstGeom>
            <a:noFill/>
            <a:ln w="7620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1" name="Conector: curvado 20">
              <a:extLst>
                <a:ext uri="{FF2B5EF4-FFF2-40B4-BE49-F238E27FC236}">
                  <a16:creationId xmlns:a16="http://schemas.microsoft.com/office/drawing/2014/main" id="{7FE7BB9D-7DE6-439C-A9EE-6451C92D154A}"/>
                </a:ext>
              </a:extLst>
            </p:cNvPr>
            <p:cNvCxnSpPr>
              <a:cxnSpLocks/>
            </p:cNvCxnSpPr>
            <p:nvPr/>
          </p:nvCxnSpPr>
          <p:spPr>
            <a:xfrm>
              <a:off x="4867422" y="4505739"/>
              <a:ext cx="3165230" cy="361683"/>
            </a:xfrm>
            <a:prstGeom prst="curvedConnector3">
              <a:avLst>
                <a:gd name="adj1" fmla="val 43333"/>
              </a:avLst>
            </a:prstGeom>
            <a:noFill/>
            <a:ln w="76200" cap="flat" cmpd="sng" algn="ctr">
              <a:solidFill>
                <a:srgbClr val="00FF00">
                  <a:alpha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2" name="Conector: curvado 21">
              <a:extLst>
                <a:ext uri="{FF2B5EF4-FFF2-40B4-BE49-F238E27FC236}">
                  <a16:creationId xmlns:a16="http://schemas.microsoft.com/office/drawing/2014/main" id="{3393A7E2-A8CF-43E0-9CD3-F338A1BC8E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256" y="4686580"/>
              <a:ext cx="2534529" cy="180842"/>
            </a:xfrm>
            <a:prstGeom prst="curvedConnector3">
              <a:avLst>
                <a:gd name="adj1" fmla="val 50000"/>
              </a:avLst>
            </a:prstGeom>
            <a:noFill/>
            <a:ln w="76200" cap="flat" cmpd="sng" algn="ctr">
              <a:solidFill>
                <a:srgbClr val="00FF00">
                  <a:alpha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3" name="Conector: curvado 22">
              <a:extLst>
                <a:ext uri="{FF2B5EF4-FFF2-40B4-BE49-F238E27FC236}">
                  <a16:creationId xmlns:a16="http://schemas.microsoft.com/office/drawing/2014/main" id="{AA930F11-D698-4B86-9E76-9826A801B26F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116095" y="3268821"/>
              <a:ext cx="2353620" cy="520505"/>
            </a:xfrm>
            <a:prstGeom prst="curvedConnector3">
              <a:avLst>
                <a:gd name="adj1" fmla="val 14735"/>
              </a:avLst>
            </a:prstGeom>
            <a:noFill/>
            <a:ln w="7620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A2E6051-15C0-4842-AAF2-6FE5F33AFD17}"/>
                </a:ext>
              </a:extLst>
            </p:cNvPr>
            <p:cNvSpPr txBox="1"/>
            <p:nvPr/>
          </p:nvSpPr>
          <p:spPr>
            <a:xfrm>
              <a:off x="6910562" y="361415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105 km</a:t>
              </a:r>
              <a:endPara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E62410B-F142-47C3-A60A-1D2CFBFB71E5}"/>
                </a:ext>
              </a:extLst>
            </p:cNvPr>
            <p:cNvSpPr txBox="1"/>
            <p:nvPr/>
          </p:nvSpPr>
          <p:spPr>
            <a:xfrm>
              <a:off x="9263270" y="4505739"/>
              <a:ext cx="760144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95 km</a:t>
              </a:r>
              <a:endParaRPr kumimoji="0" lang="es-AR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D1D9E90B-337F-478A-A5E5-27713A20A599}"/>
                </a:ext>
              </a:extLst>
            </p:cNvPr>
            <p:cNvSpPr txBox="1"/>
            <p:nvPr/>
          </p:nvSpPr>
          <p:spPr>
            <a:xfrm>
              <a:off x="6294783" y="450573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km</a:t>
              </a:r>
              <a:endPara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06DCA80-1DB8-47D0-BF28-00292C71327C}"/>
                </a:ext>
              </a:extLst>
            </p:cNvPr>
            <p:cNvSpPr txBox="1"/>
            <p:nvPr/>
          </p:nvSpPr>
          <p:spPr>
            <a:xfrm>
              <a:off x="9668929" y="4210865"/>
              <a:ext cx="1773884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 </a:t>
              </a:r>
              <a:r>
                <a:rPr kumimoji="0" lang="es-ES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PANs</a:t>
              </a:r>
              <a:r>
                <a: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actuales</a:t>
              </a:r>
              <a:endPara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ABD5C09A-B5D6-4AF3-BB5C-2C6026608FCE}"/>
                </a:ext>
              </a:extLst>
            </p:cNvPr>
            <p:cNvSpPr txBox="1"/>
            <p:nvPr/>
          </p:nvSpPr>
          <p:spPr>
            <a:xfrm>
              <a:off x="8955108" y="2717115"/>
              <a:ext cx="1484637" cy="369332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5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70 km nuevos</a:t>
              </a:r>
              <a:endParaRPr kumimoji="0" lang="es-AR" sz="5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9" name="Conector: curvado 28">
              <a:extLst>
                <a:ext uri="{FF2B5EF4-FFF2-40B4-BE49-F238E27FC236}">
                  <a16:creationId xmlns:a16="http://schemas.microsoft.com/office/drawing/2014/main" id="{34437D6E-CE21-4865-9C39-0664208858A2}"/>
                </a:ext>
              </a:extLst>
            </p:cNvPr>
            <p:cNvCxnSpPr>
              <a:cxnSpLocks/>
            </p:cNvCxnSpPr>
            <p:nvPr/>
          </p:nvCxnSpPr>
          <p:spPr>
            <a:xfrm>
              <a:off x="8909815" y="2352261"/>
              <a:ext cx="1475845" cy="1232768"/>
            </a:xfrm>
            <a:prstGeom prst="curvedConnector3">
              <a:avLst>
                <a:gd name="adj1" fmla="val 50000"/>
              </a:avLst>
            </a:prstGeom>
            <a:noFill/>
            <a:ln w="76200" cap="flat" cmpd="sng" algn="ctr">
              <a:solidFill>
                <a:srgbClr val="C0000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05CC2D15-2863-4F2B-B10E-C3AA6E648440}"/>
                </a:ext>
              </a:extLst>
            </p:cNvPr>
            <p:cNvSpPr txBox="1"/>
            <p:nvPr/>
          </p:nvSpPr>
          <p:spPr>
            <a:xfrm>
              <a:off x="10836209" y="259931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100 km</a:t>
              </a:r>
              <a:endParaRPr kumimoji="0" lang="es-A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1" name="Conector: curvado 30">
              <a:extLst>
                <a:ext uri="{FF2B5EF4-FFF2-40B4-BE49-F238E27FC236}">
                  <a16:creationId xmlns:a16="http://schemas.microsoft.com/office/drawing/2014/main" id="{88495F04-AC48-4DB4-B0BE-1AABAB6C39B6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0385501" y="3693357"/>
              <a:ext cx="920713" cy="704054"/>
            </a:xfrm>
            <a:prstGeom prst="curvedConnector3">
              <a:avLst>
                <a:gd name="adj1" fmla="val 50000"/>
              </a:avLst>
            </a:prstGeom>
            <a:noFill/>
            <a:ln w="76200" cap="flat" cmpd="sng" algn="ctr">
              <a:solidFill>
                <a:srgbClr val="E7E6E6">
                  <a:lumMod val="25000"/>
                  <a:alpha val="50000"/>
                </a:srgbClr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32" name="Cerrar llave 31">
              <a:extLst>
                <a:ext uri="{FF2B5EF4-FFF2-40B4-BE49-F238E27FC236}">
                  <a16:creationId xmlns:a16="http://schemas.microsoft.com/office/drawing/2014/main" id="{A20BF38F-F023-41D8-BDFE-52621C0AC298}"/>
                </a:ext>
              </a:extLst>
            </p:cNvPr>
            <p:cNvSpPr/>
            <p:nvPr/>
          </p:nvSpPr>
          <p:spPr>
            <a:xfrm rot="19061016">
              <a:off x="10264958" y="1453360"/>
              <a:ext cx="529459" cy="3426700"/>
            </a:xfrm>
            <a:prstGeom prst="rightBrace">
              <a:avLst>
                <a:gd name="adj1" fmla="val 83395"/>
                <a:gd name="adj2" fmla="val 50000"/>
              </a:avLst>
            </a:prstGeom>
            <a:noFill/>
            <a:ln w="317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160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36F7B59-D456-4FC0-BC05-D4EE4421F7D4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F</a:t>
            </a:r>
            <a:r>
              <a:rPr kumimoji="0" lang="es-AR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Times New Roman" panose="02020603050405020304" pitchFamily="18" charset="0"/>
              </a:rPr>
              <a:t>ODA – Traza Challaco</a:t>
            </a:r>
            <a:endParaRPr kumimoji="0" lang="es-AR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E1F791E-F5C0-4260-AE4F-C93F31CDD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413969"/>
              </p:ext>
            </p:extLst>
          </p:nvPr>
        </p:nvGraphicFramePr>
        <p:xfrm>
          <a:off x="4686892" y="0"/>
          <a:ext cx="745119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8386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DD82DEF7-1AB1-4F1F-A3C8-525FD2BE7855}"/>
              </a:ext>
            </a:extLst>
          </p:cNvPr>
          <p:cNvGrpSpPr/>
          <p:nvPr/>
        </p:nvGrpSpPr>
        <p:grpSpPr>
          <a:xfrm>
            <a:off x="4821221" y="461797"/>
            <a:ext cx="7180855" cy="5656791"/>
            <a:chOff x="4821221" y="194507"/>
            <a:chExt cx="7180855" cy="5656791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22B55399-3D5F-4616-8788-691E50E673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20" r="36449" b="2560"/>
            <a:stretch/>
          </p:blipFill>
          <p:spPr>
            <a:xfrm>
              <a:off x="4821221" y="194507"/>
              <a:ext cx="3344477" cy="5656791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411807-1B87-47B3-B21E-B12EF4AA23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62" r="34405" b="2873"/>
            <a:stretch/>
          </p:blipFill>
          <p:spPr>
            <a:xfrm>
              <a:off x="8242876" y="194507"/>
              <a:ext cx="3759200" cy="5656791"/>
            </a:xfrm>
            <a:prstGeom prst="rect">
              <a:avLst/>
            </a:prstGeom>
          </p:spPr>
        </p:pic>
      </p:grpSp>
      <p:sp>
        <p:nvSpPr>
          <p:cNvPr id="7" name="Título 1">
            <a:extLst>
              <a:ext uri="{FF2B5EF4-FFF2-40B4-BE49-F238E27FC236}">
                <a16:creationId xmlns:a16="http://schemas.microsoft.com/office/drawing/2014/main" id="{C35C78D3-0F38-4A5E-B9EE-7B4B73792EBA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278027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s-AR" sz="3600" dirty="0">
                <a:solidFill>
                  <a:srgbClr val="FFFFFF"/>
                </a:solidFill>
              </a:rPr>
              <a:t>La ingeniería del Proyecto se encuentra en una situación de importante avance y desarrollo.</a:t>
            </a:r>
            <a:endParaRPr kumimoji="0" lang="es-AR" sz="36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2729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056253-75F4-4D15-9DF2-CDDA68F9C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58" y="2538528"/>
            <a:ext cx="3785616" cy="1491940"/>
          </a:xfrm>
        </p:spPr>
        <p:txBody>
          <a:bodyPr anchor="b">
            <a:noAutofit/>
          </a:bodyPr>
          <a:lstStyle/>
          <a:p>
            <a:r>
              <a:rPr lang="es-A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Comparativa de dos rutas comerciales entre Argentina y China</a:t>
            </a:r>
            <a:br>
              <a:rPr lang="es-A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30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F80B3F8-AA16-4021-8A78-90E1FB44E599}"/>
              </a:ext>
            </a:extLst>
          </p:cNvPr>
          <p:cNvSpPr txBox="1">
            <a:spLocks/>
          </p:cNvSpPr>
          <p:nvPr/>
        </p:nvSpPr>
        <p:spPr>
          <a:xfrm>
            <a:off x="203199" y="4030468"/>
            <a:ext cx="3785616" cy="175213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Puertos de referencia</a:t>
            </a:r>
          </a:p>
          <a:p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Asiáticos: Qingdao y  Shanghái</a:t>
            </a:r>
          </a:p>
          <a:p>
            <a:r>
              <a:rPr lang="es-A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Argentinos: Bahía Blanca, Buenos Aires y Rosario</a:t>
            </a:r>
            <a:br>
              <a:rPr lang="es-A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7569EC-699A-4EDE-8A5F-B95D16773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278" y="1854799"/>
            <a:ext cx="5833542" cy="43513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permite comparar lo actual con la futura conexión bimodal del trasandino sur - </a:t>
            </a:r>
            <a:r>
              <a:rPr lang="es-AR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A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uerto de Talcahuano.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Queda afuera de este análisis el actual comercio entre Bahía Blanca y los principales puertos del atlántico incluyendo los rusos, los de medio oriente y los de India.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considerará al puerto chino como área de influencia para el comercio con Corea, Taiwán, Japón, Vietnam, etc.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Sumaremos al flujo comercial del trasandino sur una fracción de la  actividad comercial de los países sobre la costa del pacifico (Chile, Ecuador, Perú, Colombia y las costas oeste de EEUU y México).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1793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75F73937-D008-4379-9F41-11A715613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7" y="3819638"/>
            <a:ext cx="5960363" cy="28286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2B337B-C7C8-44D4-9186-32D5C0179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067" y="304224"/>
            <a:ext cx="6867978" cy="3263002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D95D543-E0C5-4A0E-96E0-7BB944B467CD}"/>
              </a:ext>
            </a:extLst>
          </p:cNvPr>
          <p:cNvSpPr txBox="1">
            <a:spLocks/>
          </p:cNvSpPr>
          <p:nvPr/>
        </p:nvSpPr>
        <p:spPr>
          <a:xfrm>
            <a:off x="275066" y="647586"/>
            <a:ext cx="3346614" cy="1762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s-AR" sz="3600" dirty="0">
                <a:solidFill>
                  <a:srgbClr val="FFFFFF"/>
                </a:solidFill>
              </a:rPr>
              <a:t>Zona Playa Loma Campana, Añelo</a:t>
            </a:r>
            <a:endParaRPr kumimoji="0" lang="es-AR" sz="36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E587A36-C8A7-4A6A-BA0C-2C9B663687A7}"/>
              </a:ext>
            </a:extLst>
          </p:cNvPr>
          <p:cNvSpPr txBox="1">
            <a:spLocks/>
          </p:cNvSpPr>
          <p:nvPr/>
        </p:nvSpPr>
        <p:spPr>
          <a:xfrm>
            <a:off x="7859310" y="4486641"/>
            <a:ext cx="2513573" cy="1494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s-AR" sz="3600" dirty="0"/>
              <a:t>Zona playa en  </a:t>
            </a:r>
            <a:r>
              <a:rPr lang="es-AR" sz="3600" dirty="0" err="1"/>
              <a:t>Challacó</a:t>
            </a:r>
            <a:endParaRPr kumimoji="0" lang="es-AR" sz="3600" b="0" i="0" u="none" strike="noStrike" kern="1200" cap="none" spc="0" normalizeH="0" baseline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7009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625A775A-1510-47FC-9BF4-691E1F5F2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05" y="714226"/>
            <a:ext cx="5875416" cy="19241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4855156-768A-47A5-AF03-8E727C53CCC9}"/>
              </a:ext>
            </a:extLst>
          </p:cNvPr>
          <p:cNvSpPr txBox="1"/>
          <p:nvPr/>
        </p:nvSpPr>
        <p:spPr>
          <a:xfrm>
            <a:off x="6367139" y="3865633"/>
            <a:ext cx="3375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000" dirty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23699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26E8577-B64A-4534-B0CE-09CF53D8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58" y="2538528"/>
            <a:ext cx="3785616" cy="1491940"/>
          </a:xfrm>
        </p:spPr>
        <p:txBody>
          <a:bodyPr anchor="b">
            <a:noAutofit/>
          </a:bodyPr>
          <a:lstStyle/>
          <a:p>
            <a:r>
              <a:rPr lang="es-A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Comparativa de dos rutas comerciales entre Argentina y China</a:t>
            </a:r>
            <a:br>
              <a:rPr lang="es-A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30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47E2B555-E03E-4201-B6A0-7E2BD58168B6}"/>
              </a:ext>
            </a:extLst>
          </p:cNvPr>
          <p:cNvSpPr txBox="1">
            <a:spLocks/>
          </p:cNvSpPr>
          <p:nvPr/>
        </p:nvSpPr>
        <p:spPr>
          <a:xfrm>
            <a:off x="6502489" y="59548"/>
            <a:ext cx="5314950" cy="183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200" dirty="0">
                <a:solidFill>
                  <a:schemeClr val="bg1"/>
                </a:solidFill>
              </a:rPr>
              <a:t>Tránsitos y marítimas desde el puerto de Buenos Aires a Shanghái</a:t>
            </a:r>
            <a:endParaRPr lang="es-AR" sz="2100" dirty="0">
              <a:solidFill>
                <a:schemeClr val="bg1"/>
              </a:solidFill>
            </a:endParaRPr>
          </a:p>
        </p:txBody>
      </p:sp>
      <p:pic>
        <p:nvPicPr>
          <p:cNvPr id="18" name="Marcador de contenido 8">
            <a:extLst>
              <a:ext uri="{FF2B5EF4-FFF2-40B4-BE49-F238E27FC236}">
                <a16:creationId xmlns:a16="http://schemas.microsoft.com/office/drawing/2014/main" id="{48A31EA3-4426-4F5E-8FF6-605A11478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4" y="1621631"/>
            <a:ext cx="5610636" cy="3614738"/>
          </a:xfr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A9A8E1F-B98D-4061-ACF7-AF6A0D47A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4" y="4162927"/>
            <a:ext cx="5610635" cy="269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2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A8CEDDD-FFA4-4CD6-8862-188FDAF4A5AF}"/>
              </a:ext>
            </a:extLst>
          </p:cNvPr>
          <p:cNvSpPr txBox="1">
            <a:spLocks/>
          </p:cNvSpPr>
          <p:nvPr/>
        </p:nvSpPr>
        <p:spPr>
          <a:xfrm>
            <a:off x="262458" y="2538528"/>
            <a:ext cx="3785616" cy="1491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Comparativa de dos rutas comerciales entre Argentina y China</a:t>
            </a:r>
            <a:b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30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41E538A-BA69-4C57-9147-CFEB27973425}"/>
              </a:ext>
            </a:extLst>
          </p:cNvPr>
          <p:cNvSpPr txBox="1">
            <a:spLocks/>
          </p:cNvSpPr>
          <p:nvPr/>
        </p:nvSpPr>
        <p:spPr>
          <a:xfrm>
            <a:off x="6502489" y="59548"/>
            <a:ext cx="5314950" cy="183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200" dirty="0">
                <a:solidFill>
                  <a:schemeClr val="bg1"/>
                </a:solidFill>
              </a:rPr>
              <a:t>Tránsitos y marítimas desde el puerto de Buenos Aires a Qingdao</a:t>
            </a:r>
            <a:endParaRPr lang="es-AR" sz="2100" dirty="0">
              <a:solidFill>
                <a:schemeClr val="bg1"/>
              </a:solidFill>
            </a:endParaRPr>
          </a:p>
        </p:txBody>
      </p:sp>
      <p:pic>
        <p:nvPicPr>
          <p:cNvPr id="11" name="Marcador de contenido 8">
            <a:extLst>
              <a:ext uri="{FF2B5EF4-FFF2-40B4-BE49-F238E27FC236}">
                <a16:creationId xmlns:a16="http://schemas.microsoft.com/office/drawing/2014/main" id="{C24DCEA2-D2AF-44D0-8FF4-AD1EDF5370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4" y="1621631"/>
            <a:ext cx="5610636" cy="3614738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47E6C04-B744-4F78-8279-A9F0E02F8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10" y="4150895"/>
            <a:ext cx="5638749" cy="264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06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550A765-C11C-45D1-9D53-B73CA10727BB}"/>
              </a:ext>
            </a:extLst>
          </p:cNvPr>
          <p:cNvSpPr txBox="1">
            <a:spLocks/>
          </p:cNvSpPr>
          <p:nvPr/>
        </p:nvSpPr>
        <p:spPr>
          <a:xfrm>
            <a:off x="262458" y="2538528"/>
            <a:ext cx="3785616" cy="1491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Comparativa de dos rutas comerciales entre Argentina y China</a:t>
            </a:r>
            <a:b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30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DEE7424-DA18-4490-95A1-370DE060ECE2}"/>
              </a:ext>
            </a:extLst>
          </p:cNvPr>
          <p:cNvSpPr txBox="1">
            <a:spLocks/>
          </p:cNvSpPr>
          <p:nvPr/>
        </p:nvSpPr>
        <p:spPr>
          <a:xfrm>
            <a:off x="6502489" y="59548"/>
            <a:ext cx="5314950" cy="183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200" dirty="0">
                <a:solidFill>
                  <a:schemeClr val="bg1"/>
                </a:solidFill>
              </a:rPr>
              <a:t>Tránsitos y marítimas desde el puerto de Rosario a Shanghái</a:t>
            </a:r>
            <a:endParaRPr lang="es-AR" sz="2100" dirty="0">
              <a:solidFill>
                <a:schemeClr val="bg1"/>
              </a:solidFill>
            </a:endParaRPr>
          </a:p>
        </p:txBody>
      </p:sp>
      <p:pic>
        <p:nvPicPr>
          <p:cNvPr id="11" name="Marcador de contenido 8">
            <a:extLst>
              <a:ext uri="{FF2B5EF4-FFF2-40B4-BE49-F238E27FC236}">
                <a16:creationId xmlns:a16="http://schemas.microsoft.com/office/drawing/2014/main" id="{8DA72C1E-2003-44DC-9721-2D49383E8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4" y="1621631"/>
            <a:ext cx="5610636" cy="3614738"/>
          </a:xfrm>
          <a:prstGeom prst="rect">
            <a:avLst/>
          </a:prstGeom>
        </p:spPr>
      </p:pic>
      <p:pic>
        <p:nvPicPr>
          <p:cNvPr id="14" name="Marcador de contenido 3">
            <a:extLst>
              <a:ext uri="{FF2B5EF4-FFF2-40B4-BE49-F238E27FC236}">
                <a16:creationId xmlns:a16="http://schemas.microsoft.com/office/drawing/2014/main" id="{A4165B24-C580-40D5-8B59-3C70A06A08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4" y="4138863"/>
            <a:ext cx="5610636" cy="2719137"/>
          </a:xfrm>
        </p:spPr>
      </p:pic>
    </p:spTree>
    <p:extLst>
      <p:ext uri="{BB962C8B-B14F-4D97-AF65-F5344CB8AC3E}">
        <p14:creationId xmlns:p14="http://schemas.microsoft.com/office/powerpoint/2010/main" val="288885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A25D536-959B-45CA-88A6-A9B952115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8850" y="704850"/>
            <a:ext cx="5314950" cy="5251450"/>
          </a:xfrm>
        </p:spPr>
        <p:txBody>
          <a:bodyPr anchor="ctr">
            <a:normAutofit/>
          </a:bodyPr>
          <a:lstStyle/>
          <a:p>
            <a:endParaRPr lang="es-AR" sz="2100">
              <a:solidFill>
                <a:schemeClr val="bg1"/>
              </a:solidFill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7807651-0D48-4F72-AA89-85A78CE36D84}"/>
              </a:ext>
            </a:extLst>
          </p:cNvPr>
          <p:cNvSpPr txBox="1">
            <a:spLocks/>
          </p:cNvSpPr>
          <p:nvPr/>
        </p:nvSpPr>
        <p:spPr>
          <a:xfrm>
            <a:off x="262458" y="2538528"/>
            <a:ext cx="3785616" cy="1491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Comparativa de dos rutas comerciales entre Argentina y China</a:t>
            </a:r>
            <a:b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300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E0A376AB-6D48-41F3-9423-BA2E621C5569}"/>
              </a:ext>
            </a:extLst>
          </p:cNvPr>
          <p:cNvSpPr txBox="1">
            <a:spLocks/>
          </p:cNvSpPr>
          <p:nvPr/>
        </p:nvSpPr>
        <p:spPr>
          <a:xfrm>
            <a:off x="6502489" y="59548"/>
            <a:ext cx="5314950" cy="183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200" dirty="0">
                <a:solidFill>
                  <a:schemeClr val="bg1"/>
                </a:solidFill>
              </a:rPr>
              <a:t>Tránsitos y marítimas desde el puerto de Rosario a Qingdao</a:t>
            </a:r>
            <a:endParaRPr lang="es-AR" sz="2100" dirty="0">
              <a:solidFill>
                <a:schemeClr val="bg1"/>
              </a:solidFill>
            </a:endParaRPr>
          </a:p>
        </p:txBody>
      </p:sp>
      <p:pic>
        <p:nvPicPr>
          <p:cNvPr id="11" name="Marcador de contenido 8">
            <a:extLst>
              <a:ext uri="{FF2B5EF4-FFF2-40B4-BE49-F238E27FC236}">
                <a16:creationId xmlns:a16="http://schemas.microsoft.com/office/drawing/2014/main" id="{0049B249-4C12-4EDF-BEC3-919906685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4" y="1621631"/>
            <a:ext cx="5610636" cy="3614738"/>
          </a:xfrm>
          <a:prstGeom prst="rect">
            <a:avLst/>
          </a:prstGeom>
        </p:spPr>
      </p:pic>
      <p:pic>
        <p:nvPicPr>
          <p:cNvPr id="14" name="Marcador de contenido 9">
            <a:extLst>
              <a:ext uri="{FF2B5EF4-FFF2-40B4-BE49-F238E27FC236}">
                <a16:creationId xmlns:a16="http://schemas.microsoft.com/office/drawing/2014/main" id="{EF13D4AA-EEF3-4F64-8F60-4245E4CAB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50895"/>
            <a:ext cx="5755160" cy="272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145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56D2CC9C-B73D-4610-AD76-9354C0815FC1}"/>
              </a:ext>
            </a:extLst>
          </p:cNvPr>
          <p:cNvSpPr txBox="1">
            <a:spLocks/>
          </p:cNvSpPr>
          <p:nvPr/>
        </p:nvSpPr>
        <p:spPr>
          <a:xfrm>
            <a:off x="262458" y="2538528"/>
            <a:ext cx="3785616" cy="1491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Comparativa de dos rutas comerciales entre Argentina y China</a:t>
            </a:r>
            <a:br>
              <a:rPr lang="es-AR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30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FF9CF26C-C864-4AD5-9A9E-313CD612BDD3}"/>
              </a:ext>
            </a:extLst>
          </p:cNvPr>
          <p:cNvSpPr txBox="1">
            <a:spLocks/>
          </p:cNvSpPr>
          <p:nvPr/>
        </p:nvSpPr>
        <p:spPr>
          <a:xfrm>
            <a:off x="6502489" y="59548"/>
            <a:ext cx="5314950" cy="183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200" dirty="0">
                <a:solidFill>
                  <a:schemeClr val="bg1"/>
                </a:solidFill>
              </a:rPr>
              <a:t>Tránsitos y marítimas desde el puerto de Bahía Blanca a Qingdao y Shanghái</a:t>
            </a:r>
            <a:endParaRPr lang="es-AR" sz="2100" dirty="0">
              <a:solidFill>
                <a:schemeClr val="bg1"/>
              </a:solidFill>
            </a:endParaRPr>
          </a:p>
        </p:txBody>
      </p:sp>
      <p:pic>
        <p:nvPicPr>
          <p:cNvPr id="6" name="Marcador de contenido 8">
            <a:extLst>
              <a:ext uri="{FF2B5EF4-FFF2-40B4-BE49-F238E27FC236}">
                <a16:creationId xmlns:a16="http://schemas.microsoft.com/office/drawing/2014/main" id="{2F6F1579-9E4C-4E62-BE26-A309C5CE4C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524" y="1621631"/>
            <a:ext cx="5610636" cy="361473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A95CEB8-0F9B-430D-BE8D-5E7296B7E38D}"/>
              </a:ext>
            </a:extLst>
          </p:cNvPr>
          <p:cNvSpPr txBox="1"/>
          <p:nvPr/>
        </p:nvSpPr>
        <p:spPr>
          <a:xfrm>
            <a:off x="6340589" y="5236369"/>
            <a:ext cx="56387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</a:rPr>
              <a:t>Para este puerto se estima un transito de 60 días con líneas regulares operadas con las marítimas </a:t>
            </a:r>
          </a:p>
          <a:p>
            <a:endParaRPr lang="es-AR" dirty="0">
              <a:solidFill>
                <a:schemeClr val="bg1"/>
              </a:solidFill>
            </a:endParaRPr>
          </a:p>
          <a:p>
            <a:r>
              <a:rPr lang="es-AR" dirty="0" err="1">
                <a:solidFill>
                  <a:schemeClr val="bg1"/>
                </a:solidFill>
              </a:rPr>
              <a:t>Hamburg</a:t>
            </a:r>
            <a:r>
              <a:rPr lang="es-AR" dirty="0">
                <a:solidFill>
                  <a:schemeClr val="bg1"/>
                </a:solidFill>
              </a:rPr>
              <a:t> Sud</a:t>
            </a:r>
          </a:p>
          <a:p>
            <a:r>
              <a:rPr lang="es-AR" dirty="0" err="1">
                <a:solidFill>
                  <a:schemeClr val="bg1"/>
                </a:solidFill>
              </a:rPr>
              <a:t>Happag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dirty="0" err="1">
                <a:solidFill>
                  <a:schemeClr val="bg1"/>
                </a:solidFill>
              </a:rPr>
              <a:t>Loyd</a:t>
            </a:r>
            <a:endParaRPr lang="es-A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226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53A1A7E-35BB-472D-9407-E0740FAA0C33}"/>
              </a:ext>
            </a:extLst>
          </p:cNvPr>
          <p:cNvSpPr txBox="1">
            <a:spLocks/>
          </p:cNvSpPr>
          <p:nvPr/>
        </p:nvSpPr>
        <p:spPr>
          <a:xfrm>
            <a:off x="6502489" y="59548"/>
            <a:ext cx="5314950" cy="183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200" dirty="0">
                <a:solidFill>
                  <a:schemeClr val="bg1"/>
                </a:solidFill>
              </a:rPr>
              <a:t>Tránsitos y marítimas desde el puerto de Talcahuano a Qingdao</a:t>
            </a:r>
            <a:endParaRPr lang="es-AR" sz="2100" dirty="0">
              <a:solidFill>
                <a:schemeClr val="bg1"/>
              </a:solidFill>
            </a:endParaRPr>
          </a:p>
        </p:txBody>
      </p:sp>
      <p:pic>
        <p:nvPicPr>
          <p:cNvPr id="19" name="Marcador de contenido 3">
            <a:extLst>
              <a:ext uri="{FF2B5EF4-FFF2-40B4-BE49-F238E27FC236}">
                <a16:creationId xmlns:a16="http://schemas.microsoft.com/office/drawing/2014/main" id="{69503759-DC22-4F4C-B357-0AD5C28FA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49" y="1692288"/>
            <a:ext cx="5081444" cy="327248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4553B87-B542-41B9-A1A5-23BDE3AEC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589" y="4162926"/>
            <a:ext cx="5553850" cy="2292027"/>
          </a:xfrm>
          <a:prstGeom prst="rect">
            <a:avLst/>
          </a:prstGeom>
        </p:spPr>
      </p:pic>
      <p:sp>
        <p:nvSpPr>
          <p:cNvPr id="22" name="Título 1">
            <a:extLst>
              <a:ext uri="{FF2B5EF4-FFF2-40B4-BE49-F238E27FC236}">
                <a16:creationId xmlns:a16="http://schemas.microsoft.com/office/drawing/2014/main" id="{8EA597E6-7943-49DF-9874-67C158751A7C}"/>
              </a:ext>
            </a:extLst>
          </p:cNvPr>
          <p:cNvSpPr txBox="1">
            <a:spLocks/>
          </p:cNvSpPr>
          <p:nvPr/>
        </p:nvSpPr>
        <p:spPr>
          <a:xfrm>
            <a:off x="262458" y="2538528"/>
            <a:ext cx="3785616" cy="14919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sz="3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Comparativa de dos rutas comerciales entre Argentina y China</a:t>
            </a:r>
            <a:br>
              <a:rPr lang="es-AR" sz="3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3971581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5701A5F7-A29B-402D-B15C-2229079E7837}"/>
              </a:ext>
            </a:extLst>
          </p:cNvPr>
          <p:cNvSpPr txBox="1">
            <a:spLocks/>
          </p:cNvSpPr>
          <p:nvPr/>
        </p:nvSpPr>
        <p:spPr>
          <a:xfrm>
            <a:off x="6502489" y="59548"/>
            <a:ext cx="5314950" cy="1833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sz="3200" dirty="0">
                <a:solidFill>
                  <a:schemeClr val="bg1"/>
                </a:solidFill>
              </a:rPr>
              <a:t>Tránsitos y marítimas desde el puerto de Talcahuano a Shanghái</a:t>
            </a:r>
            <a:endParaRPr lang="es-AR" sz="2100" dirty="0">
              <a:solidFill>
                <a:schemeClr val="bg1"/>
              </a:solidFill>
            </a:endParaRPr>
          </a:p>
        </p:txBody>
      </p:sp>
      <p:pic>
        <p:nvPicPr>
          <p:cNvPr id="9" name="Marcador de contenido 3">
            <a:extLst>
              <a:ext uri="{FF2B5EF4-FFF2-40B4-BE49-F238E27FC236}">
                <a16:creationId xmlns:a16="http://schemas.microsoft.com/office/drawing/2014/main" id="{106DBEF0-5574-41DE-9743-0A3EFC446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349" y="1634049"/>
            <a:ext cx="5081444" cy="32724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79C3F15-DFA2-40E8-B32A-4A9DD544A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65" y="4126832"/>
            <a:ext cx="5563376" cy="2731168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B575E3AF-CFD3-460E-9E80-FF581FDCE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58" y="2538528"/>
            <a:ext cx="3785616" cy="1491940"/>
          </a:xfrm>
        </p:spPr>
        <p:txBody>
          <a:bodyPr anchor="b">
            <a:noAutofit/>
          </a:bodyPr>
          <a:lstStyle/>
          <a:p>
            <a:r>
              <a:rPr lang="es-A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Comparativa de dos rutas comerciales entre Argentina y China</a:t>
            </a:r>
            <a:br>
              <a:rPr lang="es-AR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sz="3000" dirty="0"/>
          </a:p>
        </p:txBody>
      </p:sp>
    </p:spTree>
    <p:extLst>
      <p:ext uri="{BB962C8B-B14F-4D97-AF65-F5344CB8AC3E}">
        <p14:creationId xmlns:p14="http://schemas.microsoft.com/office/powerpoint/2010/main" val="1298051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947</Words>
  <Application>Microsoft Office PowerPoint</Application>
  <PresentationFormat>Panorámica</PresentationFormat>
  <Paragraphs>201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Impacto del trasandino sur en el comercio exterior e interior Argentino </vt:lpstr>
      <vt:lpstr>Comparativa de dos rutas comerciales entre Argentina y China </vt:lpstr>
      <vt:lpstr>Comparativa de dos rutas comerciales entre Argentina y China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Comparativa de dos rutas comerciales entre Argentina y China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 del trasandino sur en el comercio exterior e interior Argentino </dc:title>
  <dc:creator>Federico J. Cisternas Ferri</dc:creator>
  <cp:lastModifiedBy>Federico J. Cisternas Ferri</cp:lastModifiedBy>
  <cp:revision>1</cp:revision>
  <dcterms:created xsi:type="dcterms:W3CDTF">2020-11-17T13:22:34Z</dcterms:created>
  <dcterms:modified xsi:type="dcterms:W3CDTF">2020-11-17T13:48:21Z</dcterms:modified>
</cp:coreProperties>
</file>